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601200" cy="73152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2" Type="http://schemas.openxmlformats.org/officeDocument/2006/relationships/viewProps" Target="viewProps.xml"/><Relationship Id="rId51" Type="http://schemas.openxmlformats.org/officeDocument/2006/relationships/tableStyles" Target="tableStyles.xml"/><Relationship Id="rId50" Type="http://schemas.openxmlformats.org/officeDocument/2006/relationships/presProps" Target="presProps.xml"/><Relationship Id="rId5" Type="http://schemas.openxmlformats.org/officeDocument/2006/relationships/slide" Target="slides/slide4.xml"/><Relationship Id="rId49" Type="http://schemas.openxmlformats.org/officeDocument/2006/relationships/slide" Target="slides/slide48.xml"/><Relationship Id="rId48" Type="http://schemas.openxmlformats.org/officeDocument/2006/relationships/slide" Target="slides/slide47.xml"/><Relationship Id="rId47" Type="http://schemas.openxmlformats.org/officeDocument/2006/relationships/slide" Target="slides/slide46.xml"/><Relationship Id="rId46" Type="http://schemas.openxmlformats.org/officeDocument/2006/relationships/slide" Target="slides/slide45.xml"/><Relationship Id="rId45" Type="http://schemas.openxmlformats.org/officeDocument/2006/relationships/slide" Target="slides/slide44.xml"/><Relationship Id="rId44" Type="http://schemas.openxmlformats.org/officeDocument/2006/relationships/slide" Target="slides/slide43.xml"/><Relationship Id="rId43" Type="http://schemas.openxmlformats.org/officeDocument/2006/relationships/slide" Target="slides/slide42.xml"/><Relationship Id="rId42" Type="http://schemas.openxmlformats.org/officeDocument/2006/relationships/slide" Target="slides/slide41.xml"/><Relationship Id="rId41" Type="http://schemas.openxmlformats.org/officeDocument/2006/relationships/slide" Target="slides/slide40.xml"/><Relationship Id="rId40" Type="http://schemas.openxmlformats.org/officeDocument/2006/relationships/slide" Target="slides/slide39.xml"/><Relationship Id="rId4" Type="http://schemas.openxmlformats.org/officeDocument/2006/relationships/slide" Target="slides/slide3.xml"/><Relationship Id="rId39" Type="http://schemas.openxmlformats.org/officeDocument/2006/relationships/slide" Target="slides/slide38.xml"/><Relationship Id="rId38" Type="http://schemas.openxmlformats.org/officeDocument/2006/relationships/slide" Target="slides/slide37.xml"/><Relationship Id="rId37" Type="http://schemas.openxmlformats.org/officeDocument/2006/relationships/slide" Target="slides/slide36.xml"/><Relationship Id="rId36" Type="http://schemas.openxmlformats.org/officeDocument/2006/relationships/slide" Target="slides/slide35.xml"/><Relationship Id="rId35" Type="http://schemas.openxmlformats.org/officeDocument/2006/relationships/slide" Target="slides/slide34.xml"/><Relationship Id="rId34" Type="http://schemas.openxmlformats.org/officeDocument/2006/relationships/slide" Target="slides/slide33.xml"/><Relationship Id="rId33" Type="http://schemas.openxmlformats.org/officeDocument/2006/relationships/slide" Target="slides/slide32.xml"/><Relationship Id="rId32" Type="http://schemas.openxmlformats.org/officeDocument/2006/relationships/slide" Target="slides/slide31.xml"/><Relationship Id="rId31" Type="http://schemas.openxmlformats.org/officeDocument/2006/relationships/slide" Target="slides/slide30.xml"/><Relationship Id="rId30" Type="http://schemas.openxmlformats.org/officeDocument/2006/relationships/slide" Target="slides/slide29.xml"/><Relationship Id="rId3" Type="http://schemas.openxmlformats.org/officeDocument/2006/relationships/slide" Target="slides/slide2.xml"/><Relationship Id="rId29" Type="http://schemas.openxmlformats.org/officeDocument/2006/relationships/slide" Target="slides/slide28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hyperlink" Target="https://en.wikipedia.org/wiki/Brainstorming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hyperlink" Target="https://en.wikipedia.org/wiki/Delphi_method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en.wikipedia.org/wiki/SWOT_analysis" TargetMode="External"/><Relationship Id="rId3" Type="http://schemas.openxmlformats.org/officeDocument/2006/relationships/hyperlink" Target="https://en.wikipedia.org/wiki/Root_cause_analysis" TargetMode="External"/><Relationship Id="rId2" Type="http://schemas.openxmlformats.org/officeDocument/2006/relationships/hyperlink" Target="https://en.wikipedia.org/wiki/Interview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hyperlink" Target="https://en.wikipedia.org/wiki/Monte_Carlo_method" TargetMode="External"/><Relationship Id="rId2" Type="http://schemas.openxmlformats.org/officeDocument/2006/relationships/hyperlink" Target="https://en.wikipedia.org/wiki/Simulation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hyperlink" Target="https://www.excel-easy.com/examples/data-tables.html" TargetMode="External"/><Relationship Id="rId3" Type="http://schemas.openxmlformats.org/officeDocument/2006/relationships/hyperlink" Target="https://www.excel-easy.com/examples/goal-seek.html" TargetMode="External"/><Relationship Id="rId2" Type="http://schemas.openxmlformats.org/officeDocument/2006/relationships/hyperlink" Target="https://www.excel-easy.com/data-analysis/what-if-analysis.html" TargetMode="External"/><Relationship Id="rId10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hyperlink" Target="https://www.pmi.org/certifications/risk-management-rmp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hyperlink" Target="https://www.palisade.com/risk/" TargetMode="External"/><Relationship Id="rId2" Type="http://schemas.openxmlformats.org/officeDocument/2006/relationships/hyperlink" Target="https://www.palisade.com/precisiontree/" TargetMode="External"/><Relationship Id="rId11" Type="http://schemas.openxmlformats.org/officeDocument/2006/relationships/hyperlink" Target="https://www.studocu.com/hk?utm_campaign=shared-document&amp;utm_source=studocu-document&amp;utm_medium=social_sharing&amp;utm_content=lecture-9-project-risk-management" TargetMode="External"/><Relationship Id="rId10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hyperlink" Target="https://en.wikipedia.org/wiki/Risk_aversion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" name="rect 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" name="textbox 4"/>
          <ns0:cNvSpPr/>
          <ns0:nvPr/>
        </ns0:nvSpPr>
        <ns0:spPr>
          <ns1:xfrm>
            <ns1:off x="744844" y="1379709"/>
            <ns1:ext cx="6410959" cy="433641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70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 of</ns1:t>
            </ns1:r>
            <ns1:r>
              <ns1:rPr sz="22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 Management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21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Common Sources of</ns1:t>
            </ns1:r>
            <ns1:r>
              <ns1:rPr sz="22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on IT</ns1:t>
            </ns1:r>
            <ns1:r>
              <ns1:rPr sz="22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3000"/>
              </ns1:lnSpc>
              <ns1:spcBef>
                <ns1:spcPts val="1218"/>
              </ns1:spcBef>
              <ns1:tabLst/>
            </ns1:pPr>
            <ns1:r>
              <ns1:rPr sz="1900" kern="0" spc="-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Seven Main Proce</ns1:t>
            </ns1:r>
            <ns1:r>
              <ns1:rPr sz="2200" kern="0" spc="-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sses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95934" algn="l" rtl="0" eaLnBrk="0">
              <ns1:lnSpc>
                <ns1:spcPct val="87000"/>
              </ns1:lnSpc>
              <ns1:spcBef>
                <ns1:spcPts val="1556"/>
              </ns1:spcBef>
              <ns1:tabLst/>
            </ns1:pPr>
            <ns1:r>
              <ns1:rPr sz="15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Planning</ns1:t>
            </ns1:r>
            <ns1:r>
              <ns1:rPr sz="19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7519" algn="l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Identifying Ri</ns1:t>
            </ns1:r>
            <ns1:r>
              <ns1:rPr sz="19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1330" algn="l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  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Performing Quali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tative Risk Analysis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6884" algn="l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    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Performing Quantitati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ve Risk Analysis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2600" algn="l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  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Planning</ns1:t>
            </ns1:r>
            <ns1:r>
              <ns1:rPr sz="1900" kern="0" spc="1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Responses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1965" algn="l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6.     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Implementing Risk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Responses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0694" algn="l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Monitoring Risks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2000"/>
              </ns1:lnSpc>
              <ns1:tabLst/>
            </ns1:pPr>
            <ns1:endParaRPr sz="6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3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Using Software to Assist in Project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Risk Management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2" name="group 2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6" name="path 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" name="path 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0" name="textbox 10"/>
          <ns0:cNvSpPr/>
          <ns0:nvPr/>
        </ns0:nvSpPr>
        <ns0:spPr>
          <ns1:xfrm>
            <ns1:off x="404761" y="446468"/>
            <ns1:ext cx="1381125" cy="4292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572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4000"/>
              </ns1:lnSpc>
              <ns1:tabLst/>
            </ns1:pPr>
            <ns1:r>
              <ns1:rPr sz="3600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Outline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12" name="textbox 12"/>
          <ns0:cNvSpPr/>
          <ns0:nvPr/>
        </ns0:nvSpPr>
        <ns0:spPr>
          <ns1:xfrm>
            <ns1:off x="9338556" y="7059505"/>
            <ns1:ext cx="990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32" name="rect 13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34" name="textbox 134"/>
          <ns0:cNvSpPr/>
          <ns0:nvPr/>
        </ns0:nvSpPr>
        <ns0:spPr>
          <ns1:xfrm>
            <ns1:off x="562281" y="1379709"/>
            <ns1:ext cx="8462009" cy="501332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20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2425" indent="-339725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Decide how to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approach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 management a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ctivities for the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776605" indent="-287020" algn="l" rtl="0" eaLnBrk="0">
              <ns1:lnSpc>
                <ns1:spcPct val="92000"/>
              </ns1:lnSpc>
              <ns1:spcBef>
                <ns1:spcPts val="57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u="sng" kern="0" spc="-4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Main</ns1:t>
            </ns1:r>
            <ns1:r>
              <ns1:rPr sz="1900" u="sng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output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1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1900" kern="0" spc="1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</ns1:t>
            </ns1:r>
            <ns1:r>
              <ns1:rPr sz="1900" kern="0" spc="1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1900" i="1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R.M</ns1:t>
            </ns1:r>
            <ns1:r>
              <ns1:rPr sz="1900" i="1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.P.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which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documents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       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procedures for managing risk throughout a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62584" indent="-349884" algn="l" rtl="0" eaLnBrk="0">
              <ns1:lnSpc>
                <ns1:spcPct val="93000"/>
              </ns1:lnSpc>
              <ns1:spcBef>
                <ns1:spcPts val="15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create an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R.M.P.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the project team should review </ns1:t>
            </ns1:r>
            <ns1:r>
              <ns1:rPr sz="22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documents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corporate risk management policies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categories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lesso</ns1:t>
            </ns1:r>
            <ns1:r>
              <ns1:rPr sz="22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ns-learned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354965" algn="l" rtl="0" eaLnBrk="0">
              <ns1:lnSpc>
                <ns1:spcPct val="88000"/>
              </ns1:lnSpc>
              <ns1:spcBef>
                <ns1:spcPts val="628"/>
              </ns1:spcBef>
              <ns1:tabLst/>
            </ns1:pP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reports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from past projects, and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templa</ns1:t>
            </ns1:r>
            <ns1:r>
              <ns1:rPr sz="22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89940" indent="-300354" algn="l" rtl="0" eaLnBrk="0">
              <ns1:lnSpc>
                <ns1:spcPct val="92000"/>
              </ns1:lnSpc>
              <ns1:spcBef>
                <ns1:spcPts val="1498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Important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review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1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attitudes</ns1:t>
            </ns1:r>
            <ns1:r>
              <ns1:rPr sz="1900" kern="0" spc="1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1900" kern="0" spc="1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tolerances</ns1:t>
            </ns1:r>
            <ns1:r>
              <ns1:rPr sz="1900" kern="0" spc="1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(e.g.,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averse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</ns1:t>
            </ns1:r>
            <ns1:r>
              <ns1:rPr sz="19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seeking) of</ns1:t>
            </ns1:r>
            <ns1:r>
              <ns1:rPr sz="19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various stakeholders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52425" indent="-339725" algn="l" rtl="0" eaLnBrk="0">
              <ns1:lnSpc>
                <ns1:spcPct val="93000"/>
              </ns1:lnSpc>
              <ns1:spcBef>
                <ns1:spcPts val="15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R.M.P.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summarizes how risk management will b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 performed on a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particular project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89584" algn="l" rtl="0" eaLnBrk="0">
              <ns1:lnSpc>
                <ns1:spcPct val="87000"/>
              </ns1:lnSpc>
              <ns1:spcBef>
                <ns1:spcPts val="1498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Table</ns1:t>
            </ns1:r>
            <ns1:r>
              <ns1:rPr sz="1900" kern="0" spc="2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11-2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lists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general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topics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</ns1:t>
            </ns1:r>
            <ns1:r>
              <ns1:rPr sz="1900" i="1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.M.P.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should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address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7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826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489584" algn="l" rtl="0" eaLnBrk="0">
              <ns1:lnSpc>
                <ns1:spcPct val="88000"/>
              </ns1:lnSpc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level of</ns1:t>
            </ns1:r>
            <ns1:r>
              <ns1:rPr sz="19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detail of</ns1:t>
            </ns1:r>
            <ns1:r>
              <ns1:rPr sz="19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</ns1:t>
            </ns1:r>
            <ns1:r>
              <ns1:rPr sz="19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R.M.P.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depends on the needs of</ns1:t>
            </ns1:r>
            <ns1:r>
              <ns1:rPr sz="1900" kern="0" spc="-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136" name="picture 13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6" y="6131941"/>
            <ns1:ext cx="135255" cy="211074"/>
          </ns1:xfrm>
          <ns1:prstGeom prst="rect">
            <ns1:avLst/>
          </ns1:prstGeom>
        </ns0:spPr>
      </ns0:pic>
      <ns0:pic>
        <ns0:nvPicPr>
          <ns0:cNvPr id="138" name="picture 13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6" y="5712841"/>
            <ns1:ext cx="135255" cy="211074"/>
          </ns1:xfrm>
          <ns1:prstGeom prst="rect">
            <ns1:avLst/>
          </ns1:prstGeom>
        </ns0:spPr>
      </ns0:pic>
      <ns0:pic>
        <ns0:nvPicPr>
          <ns0:cNvPr id="140" name="picture 140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207" y="4165981"/>
            <ns1:ext cx="135255" cy="211073"/>
          </ns1:xfrm>
          <ns1:prstGeom prst="rect">
            <ns1:avLst/>
          </ns1:prstGeom>
        </ns0:spPr>
      </ns0:pic>
      <ns0:pic>
        <ns0:nvPicPr>
          <ns0:cNvPr id="142" name="picture 142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207" y="2245741"/>
            <ns1:ext cx="135255" cy="211073"/>
          </ns1:xfrm>
          <ns1:prstGeom prst="rect">
            <ns1:avLst/>
          </ns1:prstGeom>
        </ns0:spPr>
      </ns0:pic>
      <ns0:sp>
        <ns0:nvSpPr>
          <ns0:cNvPr id="144" name="textbox 144"/>
          <ns0:cNvSpPr/>
          <ns0:nvPr/>
        </ns0:nvSpPr>
        <ns0:spPr>
          <ns1:xfrm>
            <ns1:off x="442251" y="446468"/>
            <ns1:ext cx="69945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Planning Risk Management (1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8" name="group 8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146" name="path 14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48" name="path 14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150" name="picture 150">
            <ns1:hlinkClick ns2:id="rId7" action="ppaction://hlinkfile"/>
          </ns0:cNvPr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2895600" y="6760461"/>
            <ns1:ext cx="3810000" cy="364238"/>
          </ns1:xfrm>
          <ns1:prstGeom prst="rect">
            <ns1:avLst/>
          </ns1:prstGeom>
        </ns0:spPr>
      </ns0:pic>
      <ns0:sp>
        <ns0:nvSpPr>
          <ns0:cNvPr id="152" name="textbox 152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11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54" name="rect 15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pSp>
        <ns0:nvGrpSpPr>
          <ns0:cNvPr id="10" name="group 10"/>
          <ns0:cNvGrpSpPr/>
          <ns0:nvPr/>
        </ns0:nvGrpSpPr>
        <ns0:grpSpPr>
          <ns1:xfrm rot="21600000">
            <ns1:off x="402590" y="1138425"/>
            <ns1:ext cx="8720149" cy="5664711"/>
            <ns1:chOff x="0" y="0"/>
            <ns1:chExt cx="8720149" cy="5664711"/>
          </ns1:xfrm>
        </ns0:grpSpPr>
        <ns0:sp>
          <ns0:nvSpPr>
            <ns0:cNvPr id="156" name="path 156"/>
            <ns0:cNvSpPr/>
            <ns0:nvPr/>
          </ns0:nvSpPr>
          <ns0:spPr>
            <ns1:xfrm>
              <ns1:off x="6799071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58" name="path 158"/>
            <ns0:cNvSpPr/>
            <ns0:nvPr/>
          </ns0:nvSpPr>
          <ns0:spPr>
            <ns1:xfrm>
              <ns1:off x="0" y="233173"/>
              <ns1:ext cx="8720149" cy="310896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489">
                  <ns1:moveTo>
                    <ns1:pt x="0" y="489"/>
                  </ns1:moveTo>
                  <ns1:lnTo>
                    <ns1:pt x="3424" y="489"/>
                  </ns1:lnTo>
                  <ns1:lnTo>
                    <ns1:pt x="3424" y="0"/>
                  </ns1:lnTo>
                  <ns1:lnTo>
                    <ns1:pt x="0" y="0"/>
                  </ns1:lnTo>
                  <ns1:lnTo>
                    <ns1:pt x="0" y="489"/>
                  </ns1:lnTo>
                  <ns1:close/>
                </ns1:path>
                <ns1:path w="13732" h="489">
                  <ns1:moveTo>
                    <ns1:pt x="3424" y="489"/>
                  </ns1:moveTo>
                  <ns1:lnTo>
                    <ns1:pt x="13732" y="489"/>
                  </ns1:lnTo>
                  <ns1:lnTo>
                    <ns1:pt x="13732" y="0"/>
                  </ns1:lnTo>
                  <ns1:lnTo>
                    <ns1:pt x="3424" y="0"/>
                  </ns1:lnTo>
                  <ns1:lnTo>
                    <ns1:pt x="3424" y="489"/>
                  </ns1:lnTo>
                  <ns1:close/>
                </ns1:path>
              </ns1:pathLst>
            </ns1:custGeom>
            <ns1:solidFill>
              <ns1:srgbClr val="0098D4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60" name="path 160"/>
            <ns0:cNvSpPr/>
            <ns0:nvPr/>
          </ns0:nvSpPr>
          <ns0:spPr>
            <ns1:xfrm>
              <ns1:off x="0" y="544072"/>
              <ns1:ext cx="8720149" cy="530349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835">
                  <ns1:moveTo>
                    <ns1:pt x="0" y="835"/>
                  </ns1:moveTo>
                  <ns1:lnTo>
                    <ns1:pt x="3424" y="835"/>
                  </ns1:lnTo>
                  <ns1:lnTo>
                    <ns1:pt x="3424" y="0"/>
                  </ns1:lnTo>
                  <ns1:lnTo>
                    <ns1:pt x="0" y="0"/>
                  </ns1:lnTo>
                  <ns1:lnTo>
                    <ns1:pt x="0" y="835"/>
                  </ns1:lnTo>
                  <ns1:close/>
                </ns1:path>
                <ns1:path w="13732" h="835">
                  <ns1:moveTo>
                    <ns1:pt x="3424" y="835"/>
                  </ns1:moveTo>
                  <ns1:lnTo>
                    <ns1:pt x="13732" y="835"/>
                  </ns1:lnTo>
                  <ns1:lnTo>
                    <ns1:pt x="13732" y="0"/>
                  </ns1:lnTo>
                  <ns1:lnTo>
                    <ns1:pt x="3424" y="0"/>
                  </ns1:lnTo>
                  <ns1:lnTo>
                    <ns1:pt x="3424" y="835"/>
                  </ns1:lnTo>
                  <ns1:close/>
                </ns1:path>
              </ns1:pathLst>
            </ns1:custGeom>
            <ns1:solidFill>
              <ns1:srgbClr val="CBDDEF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62" name="path 162"/>
            <ns0:cNvSpPr/>
            <ns0:nvPr/>
          </ns0:nvSpPr>
          <ns0:spPr>
            <ns1:xfrm>
              <ns1:off x="0" y="1074419"/>
              <ns1:ext cx="8720149" cy="530354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835">
                  <ns1:moveTo>
                    <ns1:pt x="0" y="835"/>
                  </ns1:moveTo>
                  <ns1:lnTo>
                    <ns1:pt x="3424" y="835"/>
                  </ns1:lnTo>
                  <ns1:lnTo>
                    <ns1:pt x="3424" y="0"/>
                  </ns1:lnTo>
                  <ns1:lnTo>
                    <ns1:pt x="0" y="0"/>
                  </ns1:lnTo>
                  <ns1:lnTo>
                    <ns1:pt x="0" y="835"/>
                  </ns1:lnTo>
                  <ns1:close/>
                </ns1:path>
                <ns1:path w="13732" h="835">
                  <ns1:moveTo>
                    <ns1:pt x="3424" y="835"/>
                  </ns1:moveTo>
                  <ns1:lnTo>
                    <ns1:pt x="13732" y="835"/>
                  </ns1:lnTo>
                  <ns1:lnTo>
                    <ns1:pt x="13732" y="0"/>
                  </ns1:lnTo>
                  <ns1:lnTo>
                    <ns1:pt x="3424" y="0"/>
                  </ns1:lnTo>
                  <ns1:lnTo>
                    <ns1:pt x="3424" y="835"/>
                  </ns1:lnTo>
                  <ns1:close/>
                </ns1:path>
              </ns1:pathLst>
            </ns1:custGeom>
            <ns1:solidFill>
              <ns1:srgbClr val="E7EFF7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64" name="path 164"/>
            <ns0:cNvSpPr/>
            <ns0:nvPr/>
          </ns0:nvSpPr>
          <ns0:spPr>
            <ns1:xfrm>
              <ns1:off x="0" y="1604771"/>
              <ns1:ext cx="8720149" cy="530354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835">
                  <ns1:moveTo>
                    <ns1:pt x="0" y="835"/>
                  </ns1:moveTo>
                  <ns1:lnTo>
                    <ns1:pt x="3424" y="835"/>
                  </ns1:lnTo>
                  <ns1:lnTo>
                    <ns1:pt x="3424" y="0"/>
                  </ns1:lnTo>
                  <ns1:lnTo>
                    <ns1:pt x="0" y="0"/>
                  </ns1:lnTo>
                  <ns1:lnTo>
                    <ns1:pt x="0" y="835"/>
                  </ns1:lnTo>
                  <ns1:close/>
                </ns1:path>
                <ns1:path w="13732" h="835">
                  <ns1:moveTo>
                    <ns1:pt x="3424" y="835"/>
                  </ns1:moveTo>
                  <ns1:lnTo>
                    <ns1:pt x="13732" y="835"/>
                  </ns1:lnTo>
                  <ns1:lnTo>
                    <ns1:pt x="13732" y="0"/>
                  </ns1:lnTo>
                  <ns1:lnTo>
                    <ns1:pt x="3424" y="0"/>
                  </ns1:lnTo>
                  <ns1:lnTo>
                    <ns1:pt x="3424" y="835"/>
                  </ns1:lnTo>
                  <ns1:close/>
                </ns1:path>
              </ns1:pathLst>
            </ns1:custGeom>
            <ns1:solidFill>
              <ns1:srgbClr val="CBDDEF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66" name="path 166"/>
            <ns0:cNvSpPr/>
            <ns0:nvPr/>
          </ns0:nvSpPr>
          <ns0:spPr>
            <ns1:xfrm>
              <ns1:off x="0" y="2135128"/>
              <ns1:ext cx="8720149" cy="749805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1180">
                  <ns1:moveTo>
                    <ns1:pt x="0" y="1180"/>
                  </ns1:moveTo>
                  <ns1:lnTo>
                    <ns1:pt x="3424" y="1180"/>
                  </ns1:lnTo>
                  <ns1:lnTo>
                    <ns1:pt x="3424" y="0"/>
                  </ns1:lnTo>
                  <ns1:lnTo>
                    <ns1:pt x="0" y="0"/>
                  </ns1:lnTo>
                  <ns1:lnTo>
                    <ns1:pt x="0" y="1180"/>
                  </ns1:lnTo>
                  <ns1:close/>
                </ns1:path>
                <ns1:path w="13732" h="1180">
                  <ns1:moveTo>
                    <ns1:pt x="3424" y="1180"/>
                  </ns1:moveTo>
                  <ns1:lnTo>
                    <ns1:pt x="13732" y="1180"/>
                  </ns1:lnTo>
                  <ns1:lnTo>
                    <ns1:pt x="13732" y="0"/>
                  </ns1:lnTo>
                  <ns1:lnTo>
                    <ns1:pt x="3424" y="0"/>
                  </ns1:lnTo>
                  <ns1:lnTo>
                    <ns1:pt x="3424" y="1180"/>
                  </ns1:lnTo>
                  <ns1:close/>
                </ns1:path>
              </ns1:pathLst>
            </ns1:custGeom>
            <ns1:solidFill>
              <ns1:srgbClr val="E7EFF7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68" name="path 168"/>
            <ns0:cNvSpPr/>
            <ns0:nvPr/>
          </ns0:nvSpPr>
          <ns0:spPr>
            <ns1:xfrm>
              <ns1:off x="0" y="2884935"/>
              <ns1:ext cx="8720149" cy="969262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1526">
                  <ns1:moveTo>
                    <ns1:pt x="0" y="1526"/>
                  </ns1:moveTo>
                  <ns1:lnTo>
                    <ns1:pt x="3424" y="1526"/>
                  </ns1:lnTo>
                  <ns1:lnTo>
                    <ns1:pt x="3424" y="0"/>
                  </ns1:lnTo>
                  <ns1:lnTo>
                    <ns1:pt x="0" y="0"/>
                  </ns1:lnTo>
                  <ns1:lnTo>
                    <ns1:pt x="0" y="1526"/>
                  </ns1:lnTo>
                  <ns1:close/>
                </ns1:path>
                <ns1:path w="13732" h="1526">
                  <ns1:moveTo>
                    <ns1:pt x="3424" y="1526"/>
                  </ns1:moveTo>
                  <ns1:lnTo>
                    <ns1:pt x="13732" y="1526"/>
                  </ns1:lnTo>
                  <ns1:lnTo>
                    <ns1:pt x="13732" y="0"/>
                  </ns1:lnTo>
                  <ns1:lnTo>
                    <ns1:pt x="3424" y="0"/>
                  </ns1:lnTo>
                  <ns1:lnTo>
                    <ns1:pt x="3424" y="1526"/>
                  </ns1:lnTo>
                  <ns1:close/>
                </ns1:path>
              </ns1:pathLst>
            </ns1:custGeom>
            <ns1:solidFill>
              <ns1:srgbClr val="CBDDEF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70" name="path 170"/>
            <ns0:cNvSpPr/>
            <ns0:nvPr/>
          </ns0:nvSpPr>
          <ns0:spPr>
            <ns1:xfrm>
              <ns1:off x="0" y="3854195"/>
              <ns1:ext cx="8720149" cy="530354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835">
                  <ns1:moveTo>
                    <ns1:pt x="0" y="835"/>
                  </ns1:moveTo>
                  <ns1:lnTo>
                    <ns1:pt x="3424" y="835"/>
                  </ns1:lnTo>
                  <ns1:lnTo>
                    <ns1:pt x="3424" y="0"/>
                  </ns1:lnTo>
                  <ns1:lnTo>
                    <ns1:pt x="0" y="0"/>
                  </ns1:lnTo>
                  <ns1:lnTo>
                    <ns1:pt x="0" y="835"/>
                  </ns1:lnTo>
                  <ns1:close/>
                </ns1:path>
                <ns1:path w="13732" h="835">
                  <ns1:moveTo>
                    <ns1:pt x="3424" y="835"/>
                  </ns1:moveTo>
                  <ns1:lnTo>
                    <ns1:pt x="13732" y="835"/>
                  </ns1:lnTo>
                  <ns1:lnTo>
                    <ns1:pt x="13732" y="0"/>
                  </ns1:lnTo>
                  <ns1:lnTo>
                    <ns1:pt x="3424" y="0"/>
                  </ns1:lnTo>
                  <ns1:lnTo>
                    <ns1:pt x="3424" y="835"/>
                  </ns1:lnTo>
                  <ns1:close/>
                </ns1:path>
              </ns1:pathLst>
            </ns1:custGeom>
            <ns1:solidFill>
              <ns1:srgbClr val="E7EFF7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72" name="path 172"/>
            <ns0:cNvSpPr/>
            <ns0:nvPr/>
          </ns0:nvSpPr>
          <ns0:spPr>
            <ns1:xfrm>
              <ns1:off x="0" y="4384551"/>
              <ns1:ext cx="8720149" cy="749805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1180">
                  <ns1:moveTo>
                    <ns1:pt x="0" y="1180"/>
                  </ns1:moveTo>
                  <ns1:lnTo>
                    <ns1:pt x="3424" y="1180"/>
                  </ns1:lnTo>
                  <ns1:lnTo>
                    <ns1:pt x="3424" y="0"/>
                  </ns1:lnTo>
                  <ns1:lnTo>
                    <ns1:pt x="0" y="0"/>
                  </ns1:lnTo>
                  <ns1:lnTo>
                    <ns1:pt x="0" y="1180"/>
                  </ns1:lnTo>
                  <ns1:close/>
                </ns1:path>
                <ns1:path w="13732" h="1180">
                  <ns1:moveTo>
                    <ns1:pt x="3424" y="1180"/>
                  </ns1:moveTo>
                  <ns1:lnTo>
                    <ns1:pt x="13732" y="1180"/>
                  </ns1:lnTo>
                  <ns1:lnTo>
                    <ns1:pt x="13732" y="0"/>
                  </ns1:lnTo>
                  <ns1:lnTo>
                    <ns1:pt x="3424" y="0"/>
                  </ns1:lnTo>
                  <ns1:lnTo>
                    <ns1:pt x="3424" y="1180"/>
                  </ns1:lnTo>
                  <ns1:close/>
                </ns1:path>
              </ns1:pathLst>
            </ns1:custGeom>
            <ns1:solidFill>
              <ns1:srgbClr val="CBDDEF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74" name="path 174"/>
            <ns0:cNvSpPr/>
            <ns0:nvPr/>
          </ns0:nvSpPr>
          <ns0:spPr>
            <ns1:xfrm>
              <ns1:off x="0" y="5134357"/>
              <ns1:ext cx="8720149" cy="530354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835">
                  <ns1:moveTo>
                    <ns1:pt x="0" y="835"/>
                  </ns1:moveTo>
                  <ns1:lnTo>
                    <ns1:pt x="3424" y="835"/>
                  </ns1:lnTo>
                  <ns1:lnTo>
                    <ns1:pt x="3424" y="0"/>
                  </ns1:lnTo>
                  <ns1:lnTo>
                    <ns1:pt x="0" y="0"/>
                  </ns1:lnTo>
                  <ns1:lnTo>
                    <ns1:pt x="0" y="835"/>
                  </ns1:lnTo>
                  <ns1:close/>
                </ns1:path>
                <ns1:path w="13732" h="835">
                  <ns1:moveTo>
                    <ns1:pt x="3424" y="835"/>
                  </ns1:moveTo>
                  <ns1:lnTo>
                    <ns1:pt x="13732" y="835"/>
                  </ns1:lnTo>
                  <ns1:lnTo>
                    <ns1:pt x="13732" y="0"/>
                  </ns1:lnTo>
                  <ns1:lnTo>
                    <ns1:pt x="3424" y="0"/>
                  </ns1:lnTo>
                  <ns1:lnTo>
                    <ns1:pt x="3424" y="835"/>
                  </ns1:lnTo>
                  <ns1:close/>
                </ns1:path>
              </ns1:pathLst>
            </ns1:custGeom>
            <ns1:solidFill>
              <ns1:srgbClr val="E7EFF7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graphicFrame>
        <ns0:nvGraphicFramePr>
          <ns0:cNvPr id="176" name="table 176"/>
          <ns0:cNvGraphicFramePr>
            <ns1:graphicFrameLocks noGrp="1"/>
          </ns0:cNvGraphicFramePr>
          <ns0:nvPr/>
        </ns0:nvGraphicFramePr>
        <ns0:xfrm>
          <ns1:off x="396245" y="1365250"/>
          <ns1:ext cx="8732520" cy="5443854"/>
        </ns0:xfrm>
        <ns1:graphic>
          <ns1:graphicData uri="http://schemas.openxmlformats.org/drawingml/2006/table">
            <ns1:tbl>
              <ns1:tblPr/>
              <ns1:tblGrid>
                <ns1:gridCol w="2180589"/>
                <ns1:gridCol w="6551930"/>
              </ns1:tblGrid>
              <ns1:tr h="3175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4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4775" algn="l" rtl="0" eaLnBrk="0">
                        <ns1:lnSpc>
                          <ns1:spcPct val="87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b="1" kern="0" spc="-5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Topic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4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9060" algn="l" rtl="0" eaLnBrk="0">
                        <ns1:lnSpc>
                          <ns1:spcPct val="74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b="1" kern="0" spc="-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Questions to</ns1:t>
                      </ns1:r>
                      <ns1:r>
                        <ns1:rPr sz="1600" b="1" kern="0" spc="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b="1" kern="0" spc="-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Answer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53022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algn="l" rtl="0" eaLnBrk="0">
                        <ns1:lnSpc>
                          <ns1:spcPct val="88000"/>
                        </ns1:lnSpc>
                        <ns1:spcBef>
                          <ns1:spcPts val="5"/>
                        </ns1:spcBef>
                        <ns1:tabLst/>
                      </ns1:pP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Methodology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0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indent="-6350" algn="l" rtl="0" eaLnBrk="0">
                        <ns1:lnSpc>
                          <ns1:spcPct val="85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How will risk management be performed on this project? What tools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and data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sources are available a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nd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applicable?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53022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algn="l" rtl="0" eaLnBrk="0">
                        <ns1:lnSpc>
                          <ns1:spcPct val="76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Roles</ns1:t>
                      </ns1:r>
                      <ns1:r>
                        <ns1:rPr sz="1600" kern="0" spc="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and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98425" algn="l" rtl="0" eaLnBrk="0">
                        <ns1:lnSpc>
                          <ns1:spcPct val="87000"/>
                        </ns1:lnSpc>
                        <ns1:spcBef>
                          <ns1:spcPts val="265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responsibil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ities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6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7789" indent="-3810" algn="l" rtl="0" eaLnBrk="0">
                        <ns1:lnSpc>
                          <ns1:spcPct val="86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Which people are responsible for implementing specific tasks and provid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ing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deliverables related to risk manag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ement?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53022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algn="l" rtl="0" eaLnBrk="0">
                        <ns1:lnSpc>
                          <ns1:spcPct val="88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Budget and</ns1:t>
                      </ns1:r>
                      <ns1:r>
                        <ns1:rPr sz="1600" kern="0" spc="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schedule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7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8425" indent="-4444" algn="l" rtl="0" eaLnBrk="0">
                        <ns1:lnSpc>
                          <ns1:spcPct val="84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What are the estimated costs and schedules</ns1:t>
                      </ns1:r>
                      <ns1:r>
                        <ns1:rPr sz="1600" kern="0" spc="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for performing r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isk-related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   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activities?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74993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algn="l" rtl="0" eaLnBrk="0">
                        <ns1:lnSpc>
                          <ns1:spcPct val="88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 categ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ories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1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0805" indent="2540" algn="l" rtl="0" eaLnBrk="0">
                        <ns1:lnSpc>
                          <ns1:spcPct val="86000"/>
                        </ns1:lnSpc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What are the main categories of</ns1:t>
                      </ns1:r>
                      <ns1:r>
                        <ns1:rPr sz="1600" kern="0" spc="-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risks that should be addressed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on this               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project? Is there a risk breakdown structure for the project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?</ns1:t>
                      </ns1:r>
                      <ns1:r>
                        <ns1:rPr sz="1600" kern="0" spc="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(See the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       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information on risk breakdown structure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s.)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96901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0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2870" indent="-1905" algn="l" rtl="0" eaLnBrk="0">
                        <ns1:lnSpc>
                          <ns1:spcPct val="85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 probability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and        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impact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4614" algn="l" rtl="0" eaLnBrk="0">
                        <ns1:lnSpc>
                          <ns1:spcPct val="87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How will the probabilities and impacts of</ns1:t>
                      </ns1:r>
                      <ns1:r>
                        <ns1:rPr sz="1600" kern="0" spc="-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 items be assessed? What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101600" algn="l" rtl="0" eaLnBrk="0">
                        <ns1:lnSpc>
                          <ns1:spcPct val="88000"/>
                        </ns1:lnSpc>
                        <ns1:spcBef>
                          <ns1:spcPts val="58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scoring and interpretation methods will be used for the qualitat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ive and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98425" algn="l" rtl="0" eaLnBrk="0">
                        <ns1:lnSpc>
                          <ns1:spcPct val="85000"/>
                        </ns1:lnSpc>
                        <ns1:spcBef>
                          <ns1:spcPts val="21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quantitative analysis of</ns1:t>
                      </ns1:r>
                      <ns1:r>
                        <ns1:rPr sz="1600" kern="0" spc="-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risks? How will the probability and impact matrix be    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developed?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53022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8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9694" indent="1270" algn="l" rtl="0" eaLnBrk="0">
                        <ns1:lnSpc>
                          <ns1:spcPct val="84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Revised stakehold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ers’      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tolerances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7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8425" indent="-3810" algn="l" rtl="0" eaLnBrk="0">
                        <ns1:lnSpc>
                          <ns1:spcPct val="86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Have stakeholders’</ns1:t>
                      </ns1:r>
                      <ns1:r>
                        <ns1:rPr sz="1600" kern="0" spc="-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tolerances for risk changed? How will those c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hanges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affect th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 project?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74993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3504" algn="l" rtl="0" eaLnBrk="0">
                        <ns1:lnSpc>
                          <ns1:spcPct val="88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Tracking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4614" algn="l" rtl="0" eaLnBrk="0">
                        <ns1:lnSpc>
                          <ns1:spcPct val="88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How will the team track risk management activities? How will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lessons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98425" indent="-635" algn="l" rtl="0" eaLnBrk="0">
                        <ns1:lnSpc>
                          <ns1:spcPct val="84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learned be documented and shared? How will risk management proce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sses be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audited?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  <ns1:tr h="53657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1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algn="l" rtl="0" eaLnBrk="0">
                        <ns1:lnSpc>
                          <ns1:spcPct val="76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 documenta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tion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8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8425" indent="-4444" algn="l" rtl="0" eaLnBrk="0">
                        <ns1:lnSpc>
                          <ns1:spcPct val="84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What reporting formats and processes will be used for risk managem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ent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 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activities?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</ns1:tbl>
          </ns1:graphicData>
        </ns1:graphic>
      </ns0:graphicFrame>
      <ns0:sp>
        <ns0:nvSpPr>
          <ns0:cNvPr id="178" name="textbox 178"/>
          <ns0:cNvSpPr/>
          <ns0:nvPr/>
        </ns0:nvSpPr>
        <ns0:spPr>
          <ns1:xfrm>
            <ns1:off x="442251" y="446468"/>
            <ns1:ext cx="61817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Plan Risk Management (2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180" name="textbox 180"/>
          <ns0:cNvSpPr/>
          <ns0:nvPr/>
        </ns0:nvSpPr>
        <ns0:spPr>
          <ns1:xfrm>
            <ns1:off x="2575428" y="6849200"/>
            <ns1:ext cx="4574540" cy="23939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7302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600" kern="0" spc="0" dirty="0">
                <ns1:solidFill>
                  <ns1:srgbClr val="004978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Table</ns1:t>
            </ns1:r>
            <ns1:r>
              <ns1:rPr sz="1600" kern="0" spc="180" dirty="0">
                <ns1:solidFill>
                  <ns1:srgbClr val="004978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0" dirty="0">
                <ns1:solidFill>
                  <ns1:srgbClr val="004978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11-2 Topics addressed in a </ns1:t>
            </ns1: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management plan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182" name="path 182"/>
          <ns0:cNvSpPr/>
          <ns0:nvPr/>
        </ns0:nvSpPr>
        <ns0:spPr>
          <ns1:xfrm>
            <ns1:off x="400432" y="1210055"/>
            <ns1:ext cx="8721850" cy="19050"/>
          </ns1:xfrm>
          <ns1:custGeom>
            <ns1:avLst/>
            <ns1:gdLst/>
            <ns1:ahLst/>
            <ns1:cxnLst/>
            <ns1:rect l="0" t="0" r="0" b="0"/>
            <ns1:pathLst>
              <ns1:path w="13735" h="30">
                <ns1:moveTo>
                  <ns1:pt x="0" y="15"/>
                </ns1:moveTo>
                <ns1:lnTo>
                  <ns1:pt x="13735" y="15"/>
                </ns1:lnTo>
              </ns1:path>
            </ns1:pathLst>
          </ns1:custGeom>
          <ns1:noFill/>
          <ns1:ln w="19050" cap="flat">
            <ns1:solidFill>
              <ns1:srgbClr val="330033"/>
            </ns1:solidFill>
            <ns1:prstDash val="solid"/>
            <ns1:round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84" name="textbox 184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12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2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86" name="rect 18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88" name="textbox 188"/>
          <ns0:cNvSpPr/>
          <ns0:nvPr/>
        </ns0:nvSpPr>
        <ns0:spPr>
          <ns1:xfrm>
            <ns1:off x="486081" y="1379709"/>
            <ns1:ext cx="8530590" cy="482282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2420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23215" indent="-310515" algn="l" rtl="0" eaLnBrk="0">
              <ns1:lnSpc>
                <ns1:spcPct val="94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Many</ns1:t>
            </ns1:r>
            <ns1:r>
              <ns1:rPr sz="22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projects</ns1:t>
            </ns1:r>
            <ns1:r>
              <ns1:rPr sz="22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include</ns1:t>
            </ns1:r>
            <ns1:r>
              <ns1:rPr sz="22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contingency</ns1:t>
            </ns1:r>
            <ns1:r>
              <ns1:rPr sz="2200" i="1" kern="0" spc="-2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plans</ns1:t>
            </ns1:r>
            <ns1:r>
              <ns1:rPr sz="22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fallback</ns1:t>
            </ns1:r>
            <ns1:r>
              <ns1:rPr sz="2200" i="1" kern="0" spc="-3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plans</ns1:t>
            </ns1:r>
            <ns1:r>
              <ns1:rPr sz="22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2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reserves</ns1:t>
            </ns1:r>
            <ns1:r>
              <ns1:rPr sz="2200" i="1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proactively</ns1:t>
            </ns1:r>
            <ns1:r>
              <ns1:rPr sz="2200" i="1" kern="0" spc="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</ns1:t>
            </ns1:r>
            <ns1:r>
              <ns1:rPr sz="22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2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98855" indent="-521334" algn="l" rtl="0" eaLnBrk="0">
              <ns1:lnSpc>
                <ns1:spcPct val="93000"/>
              </ns1:lnSpc>
              <ns1:spcBef>
                <ns1:spcPts val="1763"/>
              </ns1:spcBef>
              <ns1:tabLst/>
            </ns1:pPr>
            <ns1:r>
              <ns1:rPr sz="1400" b="1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i.      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Contingency</ns1:t>
            </ns1:r>
            <ns1:r>
              <ns1:rPr sz="1900" b="1" i="1" kern="0" spc="-2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redefined actions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 team will take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ifan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identified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event occurs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96950" indent="-519430" algn="l" rtl="0" eaLnBrk="0">
              <ns1:lnSpc>
                <ns1:spcPct val="93000"/>
              </ns1:lnSpc>
              <ns1:spcBef>
                <ns1:spcPts val="1760"/>
              </ns1:spcBef>
              <ns1:tabLst/>
            </ns1:pPr>
            <ns1:r>
              <ns1:rPr sz="1400" b="1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ii.    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Fallba</ns1:t>
            </ns1:r>
            <ns1:r>
              <ns1:rPr sz="1900" b="1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ck</ns1:t>
            </ns1:r>
            <ns1:r>
              <ns1:rPr sz="1900" b="1" i="1" kern="0" spc="-2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b="1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developed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risks that have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high</ns1:t>
            </ns1:r>
            <ns1:r>
              <ns1:rPr sz="19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the project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put into effect if</ns1:t>
            </ns1:r>
            <ns1:r>
              <ns1:rPr sz="19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attempts to redu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ce the risk are not effective.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990600" indent="-513080" algn="l" rtl="0" eaLnBrk="0">
              <ns1:lnSpc>
                <ns1:spcPct val="92000"/>
              </ns1:lnSpc>
              <ns1:spcBef>
                <ns1:spcPts val="581"/>
              </ns1:spcBef>
              <ns1:tabLst/>
            </ns1:pPr>
            <ns1:r>
              <ns1:rPr sz="14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iii</ns1:t>
            </ns1:r>
            <ns1:r>
              <ns1:rPr sz="1400" b="1" i="1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      </ns1:t>
            </ns1: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Contingency</ns1:t>
            </ns1:r>
            <ns1:r>
              <ns1:rPr sz="1900" b="1" i="1" kern="0" spc="1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reserves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funds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included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cost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baseline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can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used</ns1:t>
            </ns1:r>
            <ns1:r>
              <ns1:rPr sz="19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mitigate cost or schedule overruns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</ns1:t>
            </ns1:r>
            <ns1:r>
              <ns1:rPr sz="1900" kern="0" spc="-19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known risks</ns1:t>
            </ns1:r>
            <ns1:r>
              <ns1:rPr sz="1900" kern="0" spc="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996314" indent="-518794" algn="l" rtl="0" eaLnBrk="0">
              <ns1:lnSpc>
                <ns1:spcPct val="92000"/>
              </ns1:lnSpc>
              <ns1:spcBef>
                <ns1:spcPts val="581"/>
              </ns1:spcBef>
              <ns1:tabLst/>
            </ns1:pPr>
            <ns1:r>
              <ns1:rPr sz="14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iv</ns1:t>
            </ns1:r>
            <ns1:r>
              <ns1:rPr sz="1400" b="1" i="1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      </ns1:t>
            </ns1: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1900" b="1" i="1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reserves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funds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held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unknown</ns1:t>
            </ns1:r>
            <ns1:r>
              <ns1:rPr sz="1900" kern="0" spc="1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r>
              <ns1:rPr sz="1900" kern="0" spc="1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used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 p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urposes. NOT part of</ns1:t>
            </ns1:r>
            <ns1:r>
              <ns1:rPr sz="1900" kern="0" spc="-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cost baseline, but part of</ns1:t>
            </ns1:r>
            <ns1:r>
              <ns1:rPr sz="19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87425" algn="l" rtl="0" eaLnBrk="0">
              <ns1:lnSpc>
                <ns1:spcPct val="87000"/>
              </ns1:lnSpc>
              <ns1:spcBef>
                <ns1:spcPts val="593"/>
              </ns1:spcBef>
              <ns1:tabLst/>
            </ns1:pP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budget and funding requirements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1000"/>
              </ns1:lnSpc>
              <ns1:tabLst/>
            </ns1:pPr>
            <ns1:endParaRPr sz="8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633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3695" indent="-340995" algn="l" rtl="0" eaLnBrk="0">
              <ns1:lnSpc>
                <ns1:spcPct val="99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Before managing the risk on IT project, it is important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recognize and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understand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common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sources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190" name="textbox 190"/>
          <ns0:cNvSpPr/>
          <ns0:nvPr/>
        </ns0:nvSpPr>
        <ns0:spPr>
          <ns1:xfrm>
            <ns1:off x="442251" y="446468"/>
            <ns1:ext cx="61817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Plan Risk Management (3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12" name="group 12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192" name="path 192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94" name="path 194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96" name="textbox 196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13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3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98" name="rect 19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00" name="textbox 200"/>
          <ns0:cNvSpPr/>
          <ns0:nvPr/>
        </ns0:nvSpPr>
        <ns0:spPr>
          <ns1:xfrm>
            <ns1:off x="405218" y="171691"/>
            <ns1:ext cx="8486140" cy="628205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794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3970" indent="-1905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Common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Sources 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on IT P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rojects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(1</ns1:t>
            </ns1:r>
            <ns1:r>
              <ns1:rPr sz="3600" kern="0" spc="15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509905" indent="-340359" algn="l" rtl="0" eaLnBrk="0">
              <ns1:lnSpc>
                <ns1:spcPct val="93000"/>
              </ns1:lnSpc>
              <ns1:spcBef>
                <ns1:spcPts val="662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Standish</ns1:t>
            </ns1:r>
            <ns1:r>
              <ns1:rPr sz="2200" i="1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Group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developed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success potential scoring sheet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based on potential risks (refer to Table</ns1:t>
            </ns1:r>
            <ns1:r>
              <ns1:rPr sz="2200" kern="0" spc="2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1-2 in Lecture</ns1:t>
            </ns1:r>
            <ns1:r>
              <ns1:rPr sz="2200" kern="0" spc="2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1)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44244" indent="-297815" algn="l" rtl="0" eaLnBrk="0">
              <ns1:lnSpc>
                <ns1:spcPct val="93000"/>
              </ns1:lnSpc>
              <ns1:spcBef>
                <ns1:spcPts val="1463"/>
              </ns1:spcBef>
              <ns1:tabLst>
                <ns1:tab pos="781684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Ifa potential project does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not receive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minimum scores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certain success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factors, then the organization mi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ght decide not to work on it.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520700" indent="-351154" algn="l" rtl="0" eaLnBrk="0">
              <ns1:lnSpc>
                <ns1:spcPct val="93000"/>
              </ns1:lnSpc>
              <ns1:spcBef>
                <ns1:spcPts val="12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Many organizations develop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questionnaires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wh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ich might include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five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broad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categories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refer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textbook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details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636269" algn="l" rtl="0" eaLnBrk="0">
              <ns1:lnSpc>
                <ns1:spcPct val="80000"/>
              </ns1:lnSpc>
              <ns1:spcBef>
                <ns1:spcPts val="1480"/>
              </ns1:spcBef>
              <ns1:tabLst/>
            </ns1:pPr>
            <ns1:r>
              <ns1:rPr sz="15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i.</ns1:t>
            </ns1:r>
            <ns1:r>
              <ns1:rPr sz="15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Market</ns1:t>
            </ns1:r>
            <ns1:r>
              <ns1:rPr sz="19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636269" algn="l" rtl="0" eaLnBrk="0">
              <ns1:lnSpc>
                <ns1:spcPct val="80000"/>
              </ns1:lnSpc>
              <ns1:spcBef>
                <ns1:spcPts val="1476"/>
              </ns1:spcBef>
              <ns1:tabLst/>
            </ns1:pPr>
            <ns1:r>
              <ns1:rPr sz="15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ii.      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Financ</ns1:t>
            </ns1:r>
            <ns1:r>
              <ns1:rPr sz="19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ial 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636269" algn="l" rtl="0" eaLnBrk="0">
              <ns1:lnSpc>
                <ns1:spcPct val="87000"/>
              </ns1:lnSpc>
              <ns1:spcBef>
                <ns1:spcPts val="1494"/>
              </ns1:spcBef>
              <ns1:tabLst/>
            </ns1:pPr>
            <ns1:r>
              <ns1:rPr sz="15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iii.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Technology </ns1:t>
            </ns1:r>
            <ns1:r>
              <ns1:rPr sz="19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636269" algn="l" rtl="0" eaLnBrk="0">
              <ns1:lnSpc>
                <ns1:spcPct val="86000"/>
              </ns1:lnSpc>
              <ns1:spcBef>
                <ns1:spcPts val="1317"/>
              </ns1:spcBef>
              <ns1:tabLst/>
            </ns1:pPr>
            <ns1:r>
              <ns1:rPr sz="15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iv.</ns1:t>
            </ns1:r>
            <ns1:r>
              <ns1:rPr sz="1500" kern="0" spc="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People 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632459" algn="l" rtl="0" eaLnBrk="0">
              <ns1:lnSpc>
                <ns1:spcPct val="86000"/>
              </ns1:lnSpc>
              <ns1:spcBef>
                <ns1:spcPts val="1339"/>
              </ns1:spcBef>
              <ns1:tabLst/>
            </ns1:pPr>
            <ns1:r>
              <ns1:rPr sz="15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v.</ns1:t>
            </ns1: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Structure/proce</ns1:t>
            </ns1:r>
            <ns1:r>
              <ns1:rPr sz="19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ss 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1000"/>
              </ns1:lnSpc>
              <ns1:tabLst/>
            </ns1:pPr>
            <ns1:endParaRPr sz="900" dirty="0">
              <ns1:latin typeface="Arial"/>
              <ns1:ea typeface="Arial"/>
              <ns1:cs typeface="Arial"/>
            </ns1:endParaRPr>
          </ns1:p>
          <ns1:p>
            <ns1:pPr marL="511809" indent="-342265" algn="l" rtl="0" eaLnBrk="0">
              <ns1:lnSpc>
                <ns1:spcPct val="99000"/>
              </ns1:lnSpc>
              <ns1:spcBef>
                <ns1:spcPts val="4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Useful to review the WBS for a project to see if</ns1:t>
            </ns1:r>
            <ns1:r>
              <ns1:rPr sz="22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there might be specific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 by WBS categori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202" name="picture 20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19" y="2207640"/>
            <ns1:ext cx="135255" cy="211073"/>
          </ns1:xfrm>
          <ns1:prstGeom prst="rect">
            <ns1:avLst/>
          </ns1:prstGeom>
        </ns0:spPr>
      </ns0:pic>
      <ns0:grpSp>
        <ns0:nvGrpSpPr>
          <ns0:cNvPr id="14" name="group 14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204" name="path 204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06" name="path 206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08" name="textbox 208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14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10" name="rect 21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212" name="picture 21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75717" y="2580132"/>
            <ns1:ext cx="8215121" cy="4532373"/>
          </ns1:xfrm>
          <ns1:prstGeom prst="rect">
            <ns1:avLst/>
          </ns1:prstGeom>
        </ns0:spPr>
      </ns0:pic>
      <ns0:sp>
        <ns0:nvSpPr>
          <ns0:cNvPr id="214" name="textbox 214"/>
          <ns0:cNvSpPr/>
          <ns0:nvPr/>
        </ns0:nvSpPr>
        <ns0:spPr>
          <ns1:xfrm>
            <ns1:off x="405218" y="171691"/>
            <ns1:ext cx="8729980" cy="229679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34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Common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Sources 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on IT P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rojects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14604" algn="l" rtl="0" eaLnBrk="0">
              <ns1:lnSpc>
                <ns1:spcPct val="87000"/>
              </ns1:lnSpc>
              <ns1:spcBef>
                <ns1:spcPts val="519"/>
              </ns1:spcBef>
              <ns1:tabLst>
                <ns1:tab pos="8716644" algn="l"/>
              </ns1:tabLst>
            </ns1:pPr>
            <ns1:r>
              <ns1:rPr sz="3600" u="sng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(2</ns1:t>
            </ns1:r>
            <ns1:r>
              <ns1:rPr sz="3600" u="sng" kern="0" spc="17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u="sng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509269" indent="-339725" algn="l" rtl="0" eaLnBrk="0">
              <ns1:lnSpc>
                <ns1:spcPct val="93000"/>
              </ns1:lnSpc>
              <ns1:spcBef>
                <ns1:spcPts val="1432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breakdown structure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 tool to help project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managers consider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potential risks in different categories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marL="646430" algn="l" rtl="0" eaLnBrk="0">
              <ns1:lnSpc>
                <ns1:spcPct val="88000"/>
              </ns1:lnSpc>
              <ns1:spcBef>
                <ns1:spcPts val="6"/>
              </ns1:spcBef>
              <ns1:tabLst>
                <ns1:tab pos="781684" algn="l"/>
              </ns1:tabLst>
            </ns1:pP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i="1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</ns1:t>
            </ns1:r>
            <ns1:r>
              <ns1:rPr sz="19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hierarchy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i="1" kern="0" spc="-2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potential risk categories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a project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216" name="picture 21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7" y="2207653"/>
            <ns1:ext cx="135255" cy="211073"/>
          </ns1:xfrm>
          <ns1:prstGeom prst="rect">
            <ns1:avLst/>
          </ns1:prstGeom>
        </ns0:spPr>
      </ns0:pic>
      <ns0:sp>
        <ns0:nvSpPr>
          <ns0:cNvPr id="218" name="rect 218"/>
          <ns0:cNvSpPr/>
          <ns0:nvPr/>
        </ns0:nvSpPr>
        <ns0:spPr>
          <ns1:xfrm>
            <ns1:off x="7201661" y="1138425"/>
            <ns1:ext cx="1920240" cy="193550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20" name="textbox 220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15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5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22" name="rect 22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aphicFrame>
        <ns0:nvGraphicFramePr>
          <ns0:cNvPr id="224" name="table 224"/>
          <ns0:cNvGraphicFramePr>
            <ns1:graphicFrameLocks noGrp="1"/>
          </ns0:cNvGraphicFramePr>
          <ns0:nvPr/>
        </ns0:nvGraphicFramePr>
        <ns0:xfrm>
          <ns1:off x="812185" y="2127250"/>
          <ns1:ext cx="8094980" cy="4729479"/>
        </ns0:xfrm>
        <ns1:graphic>
          <ns1:graphicData uri="http://schemas.openxmlformats.org/drawingml/2006/table">
            <ns1:tbl>
              <ns1:tblPr/>
              <ns1:tblGrid>
                <ns1:gridCol w="1992629"/>
                <ns1:gridCol w="6102350"/>
              </ns1:tblGrid>
              <ns1:tr h="35496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2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2235" algn="l" rtl="0" eaLnBrk="0">
                        <ns1:lnSpc>
                          <ns1:spcPct val="88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b="1" kern="0" spc="-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Knowledge</ns1:t>
                      </ns1:r>
                      <ns1:r>
                        <ns1:rPr sz="1600" b="1" kern="0" spc="-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b="1" kern="0" spc="-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Area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5250" algn="l" rtl="0" eaLnBrk="0">
                        <ns1:lnSpc>
                          <ns1:spcPct val="72000"/>
                        </ns1:lnSpc>
                        <ns1:tabLst/>
                      </ns1:pPr>
                      <ns1:r>
                        <ns1:rPr sz="1600" b="1" kern="0" spc="-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 Conditions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</ns1:tr>
              <ns1:tr h="50609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2870" algn="l" rtl="0" eaLnBrk="0">
                        <ns1:lnSpc>
                          <ns1:spcPct val="88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-1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Integration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8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3344" indent="3175" algn="l" rtl="0" eaLnBrk="0">
                        <ns1:lnSpc>
                          <ns1:spcPct val="84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Inadequate planning; poor resource allocation; poor integ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ration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      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management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;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lack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of</ns1:t>
                      </ns1:r>
                      <ns1:r>
                        <ns1:rPr sz="1600" kern="0" spc="-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post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-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project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review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4861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10489" algn="l" rtl="0" eaLnBrk="0">
                        <ns1:lnSpc>
                          <ns1:spcPct val="87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-3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Scope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5250" algn="l" rtl="0" eaLnBrk="0">
                        <ns1:lnSpc>
                          <ns1:spcPct val="88000"/>
                        </ns1:lnSpc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Poor definition of</ns1:t>
                      </ns1:r>
                      <ns1:r>
                        <ns1:rPr sz="1600" kern="0" spc="-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scope or work packages; incomplete definition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71310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3504" algn="l" rtl="0" eaLnBrk="0">
                        <ns1:lnSpc>
                          <ns1:spcPct val="74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-3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Time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3344" indent="1905" algn="l" rtl="0" eaLnBrk="0">
                        <ns1:lnSpc>
                          <ns1:spcPct val="84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Errors in estimating time or resource availability;</ns1:t>
                      </ns1:r>
                      <ns1:r>
                        <ns1:rPr sz="1600" kern="0" spc="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rrors in</ns1:t>
                      </ns1:r>
                      <ns1:r>
                        <ns1:rPr sz="1600" kern="0" spc="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determining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the critical path; poor allocation and management of</ns1:t>
                      </ns1:r>
                      <ns1:r>
                        <ns1:rPr sz="16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float; early release    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of</ns1:t>
                      </ns1:r>
                      <ns1:r>
                        <ns1:rPr sz="1600" kern="0" spc="-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competitive</ns1:t>
                      </ns1:r>
                      <ns1:r>
                        <ns1:rPr sz="1600" kern="0" spc="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products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4861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4775" algn="l" rtl="0" eaLnBrk="0">
                        <ns1:lnSpc>
                          <ns1:spcPct val="71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Cost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5885" algn="l" rtl="0" eaLnBrk="0">
                        <ns1:lnSpc>
                          <ns1:spcPct val="88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Estimating errors; inadequate productivity, cost, change,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or contingency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50609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4775" algn="l" rtl="0" eaLnBrk="0">
                        <ns1:lnSpc>
                          <ns1:spcPct val="88000"/>
                        </ns1:lnSpc>
                        <ns1:tabLst/>
                      </ns1:pPr>
                      <ns1:r>
                        <ns1:rPr sz="1600" kern="0" spc="-2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Quality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8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2710" indent="1905" algn="l" rtl="0" eaLnBrk="0">
                        <ns1:lnSpc>
                          <ns1:spcPct val="84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Poor attitude toward quality; substandard design, materials,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and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     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workmanship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;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inadequate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quality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assurance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program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50609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algn="l" rtl="0" eaLnBrk="0">
                        <ns1:lnSpc>
                          <ns1:spcPct val="76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Human reso</ns1:t>
                      </ns1:r>
                      <ns1:r>
                        <ns1:rPr sz="1600" kern="0" spc="-1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urce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2710" indent="1905" algn="l" rtl="0" eaLnBrk="0">
                        <ns1:lnSpc>
                          <ns1:spcPct val="84000"/>
                        </ns1:lnSpc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Poor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conflict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management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;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poor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project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organization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and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definition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of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responsibilities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;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absence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of</ns1:t>
                      </ns1:r>
                      <ns1:r>
                        <ns1:rPr sz="1600" kern="0" spc="-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leadership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4861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4775" algn="l" rtl="0" eaLnBrk="0">
                        <ns1:lnSpc>
                          <ns1:spcPct val="74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-1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Communications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9060" algn="l" rtl="0" eaLnBrk="0">
                        <ns1:lnSpc>
                          <ns1:spcPct val="88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Carelessness in planning or commun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icating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34861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algn="l" rtl="0" eaLnBrk="0">
                        <ns1:lnSpc>
                          <ns1:spcPct val="74000"/>
                        </ns1:lnSpc>
                        <ns1:tabLst/>
                      </ns1:pPr>
                      <ns1:r>
                        <ns1:rPr sz="1600" kern="0" spc="-1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6519" algn="l" rtl="0" eaLnBrk="0">
                        <ns1:lnSpc>
                          <ns1:spcPct val="88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Ignoring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;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unclear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analysis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of</ns1:t>
                      </ns1:r>
                      <ns1:r>
                        <ns1:rPr sz="1600" kern="0" spc="-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;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poor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insurance</ns1:t>
                      </ns1:r>
                      <ns1:r>
                        <ns1:rPr sz="1600" kern="0" spc="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management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4861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algn="l" rtl="0" eaLnBrk="0">
                        <ns1:lnSpc>
                          <ns1:spcPct val="71000"/>
                        </ns1:lnSpc>
                        <ns1:tabLst/>
                      </ns1:pPr>
                      <ns1:r>
                        <ns1:rPr sz="1600" kern="0" spc="-1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Procurement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2710" algn="l" rtl="0" eaLnBrk="0">
                        <ns1:lnSpc>
                          <ns1:spcPct val="76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Unenforceable conditions or contract clauses; adversarial relati</ns1:t>
                      </ns1: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ons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40005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10489" algn="l" rtl="0" eaLnBrk="0">
                        <ns1:lnSpc>
                          <ns1:spcPct val="74000"/>
                        </ns1:lnSpc>
                        <ns1:tabLst/>
                      </ns1:pPr>
                      <ns1:r>
                        <ns1:rPr sz="1600" kern="0" spc="-1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Stakeholders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5885" algn="l" rtl="0" eaLnBrk="0">
                        <ns1:lnSpc>
                          <ns1:spcPct val="88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Lack of</ns1:t>
                      </ns1:r>
                      <ns1:r>
                        <ns1:rPr sz="1600" kern="0" spc="-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consultation with key stakeholder; poor sponsor engagement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226" name="textbox 226"/>
          <ns0:cNvSpPr/>
          <ns0:nvPr/>
        </ns0:nvSpPr>
        <ns0:spPr>
          <ns1:xfrm>
            <ns1:off x="405218" y="171691"/>
            <ns1:ext cx="7425055" cy="9906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794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3970" indent="-1905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Common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Sources 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on IT P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rojects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(3</ns1:t>
            </ns1:r>
            <ns1:r>
              <ns1:rPr sz="3600" kern="0" spc="15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228" name="textbox 228"/>
          <ns0:cNvSpPr/>
          <ns0:nvPr/>
        </ns0:nvSpPr>
        <ns0:spPr>
          <ns1:xfrm>
            <ns1:off x="486084" y="1379735"/>
            <ns1:ext cx="8180069" cy="64706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2412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1315" indent="-348615" algn="l" rtl="0" eaLnBrk="0">
              <ns1:lnSpc>
                <ns1:spcPct val="94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Besides the nature of</ns1:t>
            </ns1:r>
            <ns1:r>
              <ns1:rPr sz="22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 or products created, it is important to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 potential risks according to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ten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P.M.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knowled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ge areas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230" name="textbox 230"/>
          <ns0:cNvSpPr/>
          <ns0:nvPr/>
        </ns0:nvSpPr>
        <ns0:spPr>
          <ns1:xfrm>
            <ns1:off x="1168102" y="6946577"/>
            <ns1:ext cx="6754494" cy="23939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7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600" kern="0" spc="0" dirty="0">
                <ns1:solidFill>
                  <ns1:srgbClr val="004978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Table</ns1:t>
            </ns1:r>
            <ns1:r>
              <ns1:rPr sz="1600" kern="0" spc="180" dirty="0">
                <ns1:solidFill>
                  <ns1:srgbClr val="004978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0" dirty="0">
                <ns1:solidFill>
                  <ns1:srgbClr val="004978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11-3 Potential negative risk conditions associated with each </ns1:t>
            </ns1: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knowledge area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232" name="rect 232"/>
          <ns0:cNvSpPr/>
          <ns0:nvPr/>
        </ns0:nvSpPr>
        <ns0:spPr>
          <ns1:xfrm>
            <ns1:off x="7201661" y="1138425"/>
            <ns1:ext cx="1920240" cy="193550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34" name="path 234"/>
          <ns0:cNvSpPr/>
          <ns0:nvPr/>
        </ns0:nvSpPr>
        <ns0:spPr>
          <ns1:xfrm>
            <ns1:off x="400432" y="1210055"/>
            <ns1:ext cx="8721850" cy="19050"/>
          </ns1:xfrm>
          <ns1:custGeom>
            <ns1:avLst/>
            <ns1:gdLst/>
            <ns1:ahLst/>
            <ns1:cxnLst/>
            <ns1:rect l="0" t="0" r="0" b="0"/>
            <ns1:pathLst>
              <ns1:path w="13735" h="30">
                <ns1:moveTo>
                  <ns1:pt x="0" y="15"/>
                </ns1:moveTo>
                <ns1:lnTo>
                  <ns1:pt x="13735" y="15"/>
                </ns1:lnTo>
              </ns1:path>
            </ns1:pathLst>
          </ns1:custGeom>
          <ns1:noFill/>
          <ns1:ln w="19050" cap="flat">
            <ns1:solidFill>
              <ns1:srgbClr val="330033"/>
            </ns1:solidFill>
            <ns1:prstDash val="solid"/>
            <ns1:round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36" name="textbox 236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16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38" name="rect 23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40" name="rect 240"/>
          <ns0:cNvSpPr/>
          <ns0:nvPr/>
        </ns0:nvSpPr>
        <ns0:spPr>
          <ns1:xfrm>
            <ns1:off x="5362079" y="1374409"/>
            <ns1:ext cx="467106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42" name="rect 242"/>
          <ns0:cNvSpPr/>
          <ns0:nvPr/>
        </ns0:nvSpPr>
        <ns0:spPr>
          <ns1:xfrm>
            <ns1:off x="6200279" y="1374409"/>
            <ns1:ext cx="932690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44" name="textbox 244"/>
          <ns0:cNvSpPr/>
          <ns0:nvPr/>
        </ns0:nvSpPr>
        <ns0:spPr>
          <ns1:xfrm>
            <ns1:off x="486069" y="1379723"/>
            <ns1:ext cx="8596630" cy="53790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12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2425" indent="-339725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Understand what potential events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might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hurt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enhance</ns1:t>
            </ns1:r>
            <ns1:r>
              <ns1:rPr sz="22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particular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84859" indent="-295275" algn="l" rtl="0" eaLnBrk="0">
              <ns1:lnSpc>
                <ns1:spcPct val="92000"/>
              </ns1:lnSpc>
              <ns1:spcBef>
                <ns1:spcPts val="1509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Important to identify potential ris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ks 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early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but also important to continue to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 risks based on the changing pr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oject environment.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286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Another consideration is the likelihood of</ns1:t>
            </ns1:r>
            <ns1:r>
              <ns1:rPr sz="22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advanced discovery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89584" algn="l" rtl="0" eaLnBrk="0">
              <ns1:lnSpc>
                <ns1:spcPct val="87000"/>
              </ns1:lnSpc>
              <ns1:spcBef>
                <ns1:spcPts val="142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Often viewed at a</ns1:t>
            </ns1:r>
            <ns1:r>
              <ns1:rPr sz="19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prog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ram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level rather than at a</ns1:t>
            </ns1:r>
            <ns1:r>
              <ns1:rPr sz="19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level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9940" indent="-300354" algn="l" rtl="0" eaLnBrk="0">
              <ns1:lnSpc>
                <ns1:spcPct val="92000"/>
              </ns1:lnSpc>
              <ns1:spcBef>
                <ns1:spcPts val="1328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IT programs, advanced discovery could involve monitoring an imp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ortant</ns1:t>
            </ns1:r>
            <ns1:r>
              <ns1:rPr sz="19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supplier who might remove support for software us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ed on several projects.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7000"/>
              </ns1:lnSpc>
              <ns1:spcBef>
                <ns1:spcPts val="128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Common techniques for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risk identification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98475" algn="l" rtl="0" eaLnBrk="0">
              <ns1:lnSpc>
                <ns1:spcPct val="87000"/>
              </ns1:lnSpc>
              <ns1:spcBef>
                <ns1:spcPts val="1451"/>
              </ns1:spcBef>
              <ns1:tabLst/>
            </ns1:pPr>
            <ns1:r>
              <ns1:rPr sz="15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</ns1:t>
            </ns1:r>
            <ns1:r>
              <ns1:rPr sz="15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Brainstorming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0059" algn="l" rtl="0" eaLnBrk="0">
              <ns1:lnSpc>
                <ns1:spcPct val="86000"/>
              </ns1:lnSpc>
              <ns1:spcBef>
                <ns1:spcPts val="1017"/>
              </ns1:spcBef>
              <ns1:tabLst/>
            </ns1:pPr>
            <ns1:r>
              <ns1:rPr sz="15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Delphi</ns1:t>
            </ns1:r>
            <ns1:r>
              <ns1:rPr sz="19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technique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3869" algn="l" rtl="0" eaLnBrk="0">
              <ns1:lnSpc>
                <ns1:spcPct val="87000"/>
              </ns1:lnSpc>
              <ns1:spcBef>
                <ns1:spcPts val="1039"/>
              </ns1:spcBef>
              <ns1:tabLst/>
            </ns1:pPr>
            <ns1:r>
              <ns1:rPr sz="15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</ns1:t>
            </ns1:r>
            <ns1:r>
              <ns1:rPr sz="15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Interviewing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8790" algn="l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 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Root</ns1:t>
            </ns1:r>
            <ns1:r>
              <ns1:rPr sz="1900" kern="0" spc="1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cause</ns1:t>
            </ns1:r>
            <ns1:r>
              <ns1:rPr sz="1900" kern="0" spc="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5000"/>
              </ns1:lnSpc>
              <ns1:tabLst/>
            </ns1:pPr>
            <ns1:endParaRPr sz="8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723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485140" algn="l" rtl="0" eaLnBrk="0">
              <ns1:lnSpc>
                <ns1:spcPct val="87000"/>
              </ns1:lnSpc>
              <ns1:tabLst/>
            </ns1:pPr>
            <ns1:r>
              <ns1:rPr sz="15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</ns1:t>
            </ns1:r>
            <ns1:r>
              <ns1:rPr sz="15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SWOT</ns1:t>
            </ns1:r>
            <ns1:r>
              <ns1:rPr sz="1900" kern="0" spc="1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246" name="picture 24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75994" y="3800221"/>
            <ns1:ext cx="135254" cy="211073"/>
          </ns1:xfrm>
          <ns1:prstGeom prst="rect">
            <ns1:avLst/>
          </ns1:prstGeom>
        </ns0:spPr>
      </ns0:pic>
      <ns0:pic>
        <ns0:nvPicPr>
          <ns0:cNvPr id="248" name="picture 24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75995" y="3381121"/>
            <ns1:ext cx="135255" cy="211073"/>
          </ns1:xfrm>
          <ns1:prstGeom prst="rect">
            <ns1:avLst/>
          </ns1:prstGeom>
        </ns0:spPr>
      </ns0:pic>
      <ns0:pic>
        <ns0:nvPicPr>
          <ns0:cNvPr id="250" name="picture 250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976007" y="2207641"/>
            <ns1:ext cx="135255" cy="211073"/>
          </ns1:xfrm>
          <ns1:prstGeom prst="rect">
            <ns1:avLst/>
          </ns1:prstGeom>
        </ns0:spPr>
      </ns0:pic>
      <ns0:grpSp>
        <ns0:nvGrpSpPr>
          <ns0:cNvPr id="16" name="group 16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252" name="path 252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54" name="path 254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256" name="picture 256">
            <ns1:hlinkClick ns2:id="rId6" action="ppaction://hlinkfile"/>
          </ns0:cNvPr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2895600" y="6760461"/>
            <ns1:ext cx="3810000" cy="364238"/>
          </ns1:xfrm>
          <ns1:prstGeom prst="rect">
            <ns1:avLst/>
          </ns1:prstGeom>
        </ns0:spPr>
      </ns0:pic>
      <ns0:sp>
        <ns0:nvSpPr>
          <ns0:cNvPr id="258" name="textbox 258"/>
          <ns0:cNvSpPr/>
          <ns0:nvPr/>
        </ns0:nvSpPr>
        <ns0:spPr>
          <ns1:xfrm>
            <ns1:off x="398360" y="446468"/>
            <ns1:ext cx="305117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Identify Risks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260" name="textbox 260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17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62" name="rect 26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64" name="textbox 264"/>
          <ns0:cNvSpPr/>
          <ns0:nvPr/>
        </ns0:nvSpPr>
        <ns0:spPr>
          <ns1:xfrm>
            <ns1:off x="486081" y="1379709"/>
            <ns1:ext cx="8583930" cy="49377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58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1950" indent="-349884" algn="l" rtl="0" eaLnBrk="0">
              <ns1:lnSpc>
                <ns1:spcPct val="95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2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n</ns1:t>
            </ns1:r>
            <ns1:r>
              <ns1:rPr sz="1900" kern="0" spc="-5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2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-51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Brainstorming</ns1:t>
            </ns1:r>
            <ns1:r>
              <ns1:rPr sz="22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 technique by which a group attempts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</ns1:t>
            </ns1:r>
            <ns1:r>
              <ns1:rPr sz="22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generate ideas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find a solution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a specific problem by</ns1:t>
            </ns1:r>
            <ns1:r>
              <ns1:rPr sz="22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amas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sing</ns1:t>
            </ns1:r>
            <ns1:r>
              <ns1:rPr sz="22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ideas </ns1:t>
            </ns1:r>
            <ns1:r>
              <ns1:rPr sz="22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spontaneously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2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without</ns1:t>
            </ns1:r>
            <ns1:r>
              <ns1:rPr sz="22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judgment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85494" indent="-295909" algn="l" rtl="0" eaLnBrk="0">
              <ns1:lnSpc>
                <ns1:spcPct val="92000"/>
              </ns1:lnSpc>
              <ns1:spcBef>
                <ns1:spcPts val="1509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can help the group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create a comprehensive lis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 of</ns1:t>
            </ns1:r>
            <ns1:r>
              <ns1:rPr sz="1900" kern="0" spc="-1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address</ns1:t>
            </ns1:r>
            <ns1:r>
              <ns1:rPr sz="19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later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during qualitative an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 quantitative risk analysis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8509" indent="-288925" algn="l" rtl="0" eaLnBrk="0">
              <ns1:lnSpc>
                <ns1:spcPct val="92000"/>
              </ns1:lnSpc>
              <ns1:spcBef>
                <ns1:spcPts val="150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experienced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facilitator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should run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brainstormi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ng session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introduce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new categories of</ns1:t>
            </ns1:r>
            <ns1:r>
              <ns1:rPr sz="19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potential risks to keep the ideas flowing. After th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 ideas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6985" algn="l" rtl="0" eaLnBrk="0">
              <ns1:lnSpc>
                <ns1:spcPct val="92000"/>
              </ns1:lnSpc>
              <ns1:spcBef>
                <ns1:spcPts val="604"/>
              </ns1:spcBef>
              <ns1:tabLst/>
            </ns1:pP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 collected, the facilitator can group a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nd categorize the ideas to make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them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more manageable.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28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Careful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NOT</ns1:t>
            </ns1:r>
            <ns1:r>
              <ns1:rPr sz="2200" i="1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overuse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misuse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brainstorm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ing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7240" indent="-287654" algn="l" rtl="0" eaLnBrk="0">
              <ns1:lnSpc>
                <ns1:spcPct val="92000"/>
              </ns1:lnSpc>
              <ns1:spcBef>
                <ns1:spcPts val="1436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Individual people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working alone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produce more ideas than they do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through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brainstorming in small, face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-to-face groups.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4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645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782319" indent="-292734" algn="l" rtl="0" eaLnBrk="0">
              <ns1:lnSpc>
                <ns1:spcPct val="92000"/>
              </ns1:lnSpc>
              <ns1:tabLst>
                <ns1:tab pos="624840" algn="l"/>
              </ns1:tabLst>
            </ns1:pP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Group effects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such as</ns1:t>
            </ns1:r>
            <ns1:r>
              <ns1:rPr sz="1900" kern="0" spc="-3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fear of social disapproval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effects of authority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hierarchy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often prevent idea generation fo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 many participants.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266" name="picture 26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76020" y="5773801"/>
            <ns1:ext cx="135255" cy="211074"/>
          </ns1:xfrm>
          <ns1:prstGeom prst="rect">
            <ns1:avLst/>
          </ns1:prstGeom>
        </ns0:spPr>
      </ns0:pic>
      <ns0:pic>
        <ns0:nvPicPr>
          <ns0:cNvPr id="268" name="picture 26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976006" y="5049901"/>
            <ns1:ext cx="135255" cy="211073"/>
          </ns1:xfrm>
          <ns1:prstGeom prst="rect">
            <ns1:avLst/>
          </ns1:prstGeom>
        </ns0:spPr>
      </ns0:pic>
      <ns0:pic>
        <ns0:nvPicPr>
          <ns0:cNvPr id="270" name="picture 270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976020" y="3266821"/>
            <ns1:ext cx="135255" cy="211073"/>
          </ns1:xfrm>
          <ns1:prstGeom prst="rect">
            <ns1:avLst/>
          </ns1:prstGeom>
        </ns0:spPr>
      </ns0:pic>
      <ns0:pic>
        <ns0:nvPicPr>
          <ns0:cNvPr id="272" name="picture 272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976020" y="2542920"/>
            <ns1:ext cx="135255" cy="211073"/>
          </ns1:xfrm>
          <ns1:prstGeom prst="rect">
            <ns1:avLst/>
          </ns1:prstGeom>
        </ns0:spPr>
      </ns0:pic>
      <ns0:grpSp>
        <ns0:nvGrpSpPr>
          <ns0:cNvPr id="18" name="group 18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274" name="path 274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76" name="path 276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78" name="textbox 278"/>
          <ns0:cNvSpPr/>
          <ns0:nvPr/>
        </ns0:nvSpPr>
        <ns0:spPr>
          <ns1:xfrm>
            <ns1:off x="396531" y="446468"/>
            <ns1:ext cx="265874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Brainstorming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280" name="textbox 280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18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82" name="rect 28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284" name="picture 28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680467" y="4719066"/>
            <ns1:ext cx="8545067" cy="2427729"/>
          </ns1:xfrm>
          <ns1:prstGeom prst="rect">
            <ns1:avLst/>
          </ns1:prstGeom>
        </ns0:spPr>
      </ns0:pic>
      <ns0:sp>
        <ns0:nvSpPr>
          <ns0:cNvPr id="286" name="textbox 286"/>
          <ns0:cNvSpPr/>
          <ns0:nvPr/>
        </ns0:nvSpPr>
        <ns0:spPr>
          <ns1:xfrm>
            <ns1:off x="562281" y="1379709"/>
            <ns1:ext cx="8569325" cy="314642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20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1950" indent="-349884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3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3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-52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Delphi</ns1:t>
            </ns1:r>
            <ns1:r>
              <ns1:rPr sz="2200" u="sng" kern="0" spc="1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technique</ns1:t>
            </ns1:r>
            <ns1:r>
              <ns1:rPr sz="2200" kern="0" spc="1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systematic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22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interactive</ns1:t>
            </ns1:r>
            <ns1:r>
              <ns1:rPr sz="2200" i="1" kern="0" spc="-4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forecasting</ns1:t>
            </ns1:r>
            <ns1:r>
              <ns1:rPr sz="22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procedure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based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independent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anonymous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input regarding futu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 events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84859" indent="-295275" algn="l" rtl="0" eaLnBrk="0">
              <ns1:lnSpc>
                <ns1:spcPct val="92000"/>
              </ns1:lnSpc>
              <ns1:spcBef>
                <ns1:spcPts val="1509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information-gathering approach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helps</ns1:t>
            </ns1:r>
            <ns1:r>
              <ns1:rPr sz="19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prevent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some of</ns1:t>
            </ns1:r>
            <ns1:r>
              <ns1:rPr sz="1900" kern="0" spc="-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negative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group effects found in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brainstorming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6765" indent="-297179" algn="l" rtl="0" eaLnBrk="0">
              <ns1:lnSpc>
                <ns1:spcPct val="92000"/>
              </ns1:lnSpc>
              <ns1:spcBef>
                <ns1:spcPts val="150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Used to </ns1:t>
            </ns1:r>
            <ns1:r>
              <ns1:rPr sz="1900" kern="0" spc="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derive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a consensus among a panel of</ns1:t>
            </ns1:r>
            <ns1:r>
              <ns1:rPr sz="1900" kern="0" spc="-1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experts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who make predictions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about future devel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opment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-290195" algn="l" rtl="0" eaLnBrk="0">
              <ns1:lnSpc>
                <ns1:spcPct val="92000"/>
              </ns1:lnSpc>
              <ns1:spcBef>
                <ns1:spcPts val="150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Use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several rounds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questioning and written responses, including feedback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responses in earlier round, and take advantage of</ns1:t>
            </ns1:r>
            <ns1:r>
              <ns1:rPr sz="19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group input wh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ile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23000"/>
              </ns1:lnSpc>
              <ns1:tabLst/>
            </ns1:pPr>
            <ns1:endParaRPr sz="400" dirty="0">
              <ns1:latin typeface="Arial"/>
              <ns1:ea typeface="Arial"/>
              <ns1:cs typeface="Arial"/>
            </ns1:endParaRPr>
          </ns1:p>
          <ns1:p>
            <ns1:pPr marL="786765" algn="l" rtl="0" eaLnBrk="0">
              <ns1:lnSpc>
                <ns1:spcPct val="87000"/>
              </ns1:lnSpc>
              <ns1:spcBef>
                <ns1:spcPts val="3"/>
              </ns1:spcBef>
              <ns1:tabLst/>
            </ns1:pP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avoiding possible biasing effects of</ns1:t>
            </ns1:r>
            <ns1:r>
              <ns1:rPr sz="19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oral pan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el deliberations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288" name="picture 28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221" y="3655440"/>
            <ns1:ext cx="135255" cy="211073"/>
          </ns1:xfrm>
          <ns1:prstGeom prst="rect">
            <ns1:avLst/>
          </ns1:prstGeom>
        </ns0:spPr>
      </ns0:pic>
      <ns0:pic>
        <ns0:nvPicPr>
          <ns0:cNvPr id="290" name="picture 290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207" y="2931540"/>
            <ns1:ext cx="135255" cy="211073"/>
          </ns1:xfrm>
          <ns1:prstGeom prst="rect">
            <ns1:avLst/>
          </ns1:prstGeom>
        </ns0:spPr>
      </ns0:pic>
      <ns0:pic>
        <ns0:nvPicPr>
          <ns0:cNvPr id="292" name="picture 292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052208" y="2207641"/>
            <ns1:ext cx="135255" cy="211073"/>
          </ns1:xfrm>
          <ns1:prstGeom prst="rect">
            <ns1:avLst/>
          </ns1:prstGeom>
        </ns0:spPr>
      </ns0:pic>
      <ns0:pic>
        <ns0:nvPicPr>
          <ns0:cNvPr id="294" name="picture 294"/>
          <ns0:cNvPicPr>
            <ns1:picLocks noChangeAspect="1"/>
          </ns0:cNvPicPr>
          <ns0:nvPr/>
        </ns0:nvPicPr>
        <ns0:blipFill>
          <ns1:blip ns2:embed="rId7"/>
          <ns1:stretch>
            <ns1:fillRect/>
          </ns1:stretch>
        </ns0:blipFill>
        <ns0:spPr>
          <ns1:xfrm rot="21600000">
            <ns1:off x="1027123" y="7060986"/>
            <ns1:ext cx="6881359" cy="25350"/>
          </ns1:xfrm>
          <ns1:prstGeom prst="rect">
            <ns1:avLst/>
          </ns1:prstGeom>
        </ns0:spPr>
      </ns0:pic>
      <ns0:graphicFrame>
        <ns0:nvGraphicFramePr>
          <ns0:cNvPr id="296" name="table 296"/>
          <ns0:cNvGraphicFramePr>
            <ns1:graphicFrameLocks noGrp="1"/>
          </ns0:cNvGraphicFramePr>
          <ns0:nvPr/>
        </ns0:nvGraphicFramePr>
        <ns0:xfrm>
          <ns1:off x="605219" y="4643815"/>
          <ns1:ext cx="8542655" cy="2425700"/>
        </ns0:xfrm>
        <ns1:graphic>
          <ns1:graphicData uri="http://schemas.openxmlformats.org/drawingml/2006/table">
            <ns1:tbl>
              <ns1:tblPr/>
              <ns1:tblGrid>
                <ns1:gridCol w="8542655"/>
              </ns1:tblGrid>
              <ns1:tr h="2416175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5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5885" indent="2540" algn="l" rtl="0" eaLnBrk="0">
                        <ns1:lnSpc>
                          <ns1:spcPct val="101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For example, Cliff</ns1:t>
                      </ns1:r>
                      <ns1:r>
                        <ns1:rPr sz="1600" kern="0" spc="-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from the </ns1:t>
                      </ns1:r>
                      <ns1:r>
                        <ns1:rPr sz="1600" i="1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Opening Case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could use the Delphi technique to help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him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         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understand why his company is no longer winning many contracts.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103504" algn="l" rtl="0" eaLnBrk="0">
                        <ns1:lnSpc>
                          <ns1:spcPct val="101000"/>
                        </ns1:lnSpc>
                        <ns1:spcBef>
                          <ns1:spcPts val="1104"/>
                        </ns1:spcBef>
                        <ns1:tabLst/>
                      </ns1:pPr>
                      <ns1:r>
                        <ns1:rPr sz="1600" kern="0" spc="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Cliff</ns1:t>
                      </ns1:r>
                      <ns1:r>
                        <ns1:rPr sz="1600" kern="0" spc="-10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could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assemble a panel of</ns1:t>
                      </ns1:r>
                      <ns1:r>
                        <ns1:rPr sz="1600" kern="0" spc="-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people with knowledge in his business area. Each expert would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answer questions related to Cliff’s situation. Then C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liff</ns1:t>
                      </ns1:r>
                      <ns1:r>
                        <ns1:rPr sz="1600" kern="0" spc="-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or a</ns1:t>
                      </ns1:r>
                      <ns1:r>
                        <ns1:rPr sz="1600" kern="0" spc="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facilitator would evaluate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their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97789" indent="-635" algn="l" rtl="0" eaLnBrk="0">
                        <ns1:lnSpc>
                          <ns1:spcPct val="109000"/>
                        </ns1:lnSpc>
                        <ns1:spcBef>
                          <ns1:spcPts val="214"/>
                        </ns1:spcBef>
                        <ns1:tabLst/>
                      </ns1:pP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responses, together with opinions and</ns1:t>
                      </ns1:r>
                      <ns1:r>
                        <ns1:rPr sz="1600" kern="0" spc="-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justifications, and provide that feedback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to each expert in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the next iteration.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algn="l" rtl="0" eaLnBrk="0">
                        <ns1:lnSpc>
                          <ns1:spcPct val="107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7155" indent="6350" algn="l" rtl="0" eaLnBrk="0">
                        <ns1:lnSpc>
                          <ns1:spcPct val="101000"/>
                        </ns1:lnSpc>
                        <ns1:spcBef>
                          <ns1:spcPts val="7"/>
                        </ns1:spcBef>
                        <ns1:tabLst/>
                      </ns1:pP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Cliff</ns1:t>
                      </ns1:r>
                      <ns1:r>
                        <ns1:rPr sz="1600" kern="0" spc="-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would continue this process until the group responses converge to a specific solut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ion.</ns1:t>
                      </ns1:r>
                      <ns1:r>
                        <ns1:rPr sz="1600" kern="0" spc="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If</ns1:t>
                      </ns1:r>
                      <ns1:r>
                        <ns1:rPr sz="1600" kern="0" spc="-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the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responses diverge, the fa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  <ns1:hlinkClick ns2:id="rId8" tooltip="">
                            <ns1:extLst>
                              <ns1:ext uri="{DAF060AB-1E55-43B9-8AAB-6FB025537F2F}">
                                <ns3:hlinkClr val="000000"/>
                                <ns3:folHlinkClr val="000000"/>
                                <ns3:hlinkUnderline val="0"/>
                              </ns1:ext>
                            </ns1:extLst>
                          </ns1:hlinkClick>
                        </ns1:rPr>
                        <ns1:t>cilitator needs to determine if</ns1:t>
                      </ns1:r>
                      <ns1:r>
                        <ns1:rPr sz="1600" kern="0" spc="-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  <ns1:hlinkClick ns2:id="rId8" tooltip="">
                            <ns1:extLst>
                              <ns1:ext uri="{DAF060AB-1E55-43B9-8AAB-6FB025537F2F}">
                                <ns3:hlinkClr val="000000"/>
                                <ns3:folHlinkClr val="000000"/>
                                <ns3:hlinkUnderline val="0"/>
                              </ns1:ext>
                            </ns1:extLst>
                          </ns1:hlinkClick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  <ns1:hlinkClick ns2:id="rId8" tooltip="">
                            <ns1:extLst>
                              <ns1:ext uri="{DAF060AB-1E55-43B9-8AAB-6FB025537F2F}">
                                <ns3:hlinkClr val="000000"/>
                                <ns3:folHlinkClr val="000000"/>
                                <ns3:hlinkUnderline val="0"/>
                              </ns1:ext>
                            </ns1:extLst>
                          </ns1:hlinkClick>
                        </ns1:rPr>
                        <ns1:t>there is a p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  <ns1:hlinkClick ns2:id="rId8" tooltip="">
                            <ns1:extLst>
                              <ns1:ext uri="{DAF060AB-1E55-43B9-8AAB-6FB025537F2F}">
                                <ns3:hlinkClr val="000000"/>
                                <ns3:folHlinkClr val="000000"/>
                                <ns3:hlinkUnderline val="0"/>
                              </ns1:ext>
                            </ns1:extLst>
                          </ns1:hlinkClick>
                        </ns1:rPr>
                        <ns1:t>robl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em with the process.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9525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9525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9525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9525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</ns1:tbl>
          </ns1:graphicData>
        </ns1:graphic>
      </ns0:graphicFrame>
      <ns0:grpSp>
        <ns0:nvGrpSpPr>
          <ns0:cNvPr id="20" name="group 20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298" name="path 298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00" name="path 300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02" name="textbox 302"/>
          <ns0:cNvSpPr/>
          <ns0:nvPr/>
        </ns0:nvSpPr>
        <ns0:spPr>
          <ns1:xfrm>
            <ns1:off x="396531" y="446468"/>
            <ns1:ext cx="3305809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Delphi Technique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04" name="textbox 304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19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06" name="rect 30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08" name="textbox 308"/>
          <ns0:cNvSpPr/>
          <ns0:nvPr/>
        </ns0:nvSpPr>
        <ns0:spPr>
          <ns1:xfrm>
            <ns1:off x="562270" y="1379709"/>
            <ns1:ext cx="8505825" cy="519684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20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3854" indent="-351154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2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2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-50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Interviewing</ns1:t>
            </ns1:r>
            <ns1:r>
              <ns1:rPr sz="22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 fact-finding technique for collec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ting information in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face-to-face, phone, e-mail, or virtual d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iscussions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84859" indent="-295275" algn="l" rtl="0" eaLnBrk="0">
              <ns1:lnSpc>
                <ns1:spcPct val="93000"/>
              </ns1:lnSpc>
              <ns1:spcBef>
                <ns1:spcPts val="146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Interviewing people with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similar project expe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rience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an important tool for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identifying potential risks.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6765" indent="-297179" algn="l" rtl="0" eaLnBrk="0">
              <ns1:lnSpc>
                <ns1:spcPct val="92000"/>
              </ns1:lnSpc>
              <ns1:spcBef>
                <ns1:spcPts val="120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Important to be well-prepared for leadin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 interviews. It often helps to create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list of</ns1:t>
            </ns1:r>
            <ns1:r>
              <ns1:rPr sz="19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questions to use as a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guide</ns1:t>
            </ns1:r>
            <ns1:r>
              <ns1:rPr sz="19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during the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interview.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64490" indent="-351790" algn="l" rtl="0" eaLnBrk="0">
              <ns1:lnSpc>
                <ns1:spcPct val="93000"/>
              </ns1:lnSpc>
              <ns1:spcBef>
                <ns1:spcPts val="12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3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3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-52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Root cause analysis</ns1:t>
            </ns1:r>
            <ns1:r>
              <ns1:rPr sz="22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identifies the root cause of</ns1:t>
            </ns1:r>
            <ns1:r>
              <ns1:rPr sz="22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problem or opportun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ity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(refer to cause-and-effect diagrams i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 Lecture 6)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489584" algn="l" rtl="0" eaLnBrk="0">
              <ns1:lnSpc>
                <ns1:spcPct val="88000"/>
              </ns1:lnSpc>
              <ns1:spcBef>
                <ns1:spcPts val="57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Often result in identify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ing more potential risks for a project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411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4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4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-41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4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4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SWOT analysis</ns1:t>
            </ns1:r>
            <ns1:r>
              <ns1:rPr sz="22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can also be use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 during risk identification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9144" indent="-289559" algn="l" rtl="0" eaLnBrk="0">
              <ns1:lnSpc>
                <ns1:spcPct val="92000"/>
              </ns1:lnSpc>
              <ns1:spcBef>
                <ns1:spcPts val="143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2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SWOT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stands for </ns1:t>
            </ns1:r>
            <ns1:r>
              <ns1:rPr sz="1900" b="1" i="1" u="sng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</ns1:t>
            </ns1:r>
            <ns1:r>
              <ns1:rPr sz="19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trengths, </ns1:t>
            </ns1:r>
            <ns1:r>
              <ns1:rPr sz="1900" b="1" i="1" u="sng" kern="0" spc="-2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b="1" i="1" u="sng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</ns1:t>
            </ns1:r>
            <ns1:r>
              <ns1:rPr sz="19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eaknesses, </ns1:t>
            </ns1:r>
            <ns1:r>
              <ns1:rPr sz="1900" b="1" i="1" u="sng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</ns1:t>
            </ns1:r>
            <ns1:r>
              <ns1:rPr sz="1900" i="1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</ns1:t>
            </ns1:r>
            <ns1:r>
              <ns1:rPr sz="19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portunities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b="1" i="1" u="sng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</ns1:t>
            </ns1:r>
            <ns1:r>
              <ns1:rPr sz="19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hreats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(also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refer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Lecture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2)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7000"/>
              </ns1:lnSpc>
              <ns1:tabLst/>
            </ns1:pPr>
            <ns1:endParaRPr sz="900" dirty="0">
              <ns1:latin typeface="Arial"/>
              <ns1:ea typeface="Arial"/>
              <ns1:cs typeface="Arial"/>
            </ns1:endParaRPr>
          </ns1:p>
          <ns1:p>
            <ns1:pPr marL="784859" indent="-295275" algn="l" rtl="0" eaLnBrk="0">
              <ns1:lnSpc>
                <ns1:spcPct val="93000"/>
              </ns1:lnSpc>
              <ns1:spcBef>
                <ns1:spcPts val="4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Applying SWOT to a potential project can help identify the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bro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ad risks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opportunit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ies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that project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10" name="picture 310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206" y="6032880"/>
            <ns1:ext cx="135255" cy="211074"/>
          </ns1:xfrm>
          <ns1:prstGeom prst="rect">
            <ns1:avLst/>
          </ns1:prstGeom>
        </ns0:spPr>
      </ns0:pic>
      <ns0:pic>
        <ns0:nvPicPr>
          <ns0:cNvPr id="312" name="picture 312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052207" y="5347080"/>
            <ns1:ext cx="135255" cy="211073"/>
          </ns1:xfrm>
          <ns1:prstGeom prst="rect">
            <ns1:avLst/>
          </ns1:prstGeom>
        </ns0:spPr>
      </ns0:pic>
      <ns0:pic>
        <ns0:nvPicPr>
          <ns0:cNvPr id="314" name="picture 314"/>
          <ns0:cNvPicPr>
            <ns1:picLocks noChangeAspect="1"/>
          </ns0:cNvPicPr>
          <ns0:nvPr/>
        </ns0:nvPicPr>
        <ns0:blipFill>
          <ns1:blip ns2:embed="rId7"/>
          <ns1:stretch>
            <ns1:fillRect/>
          </ns1:stretch>
        </ns0:blipFill>
        <ns0:spPr>
          <ns1:xfrm rot="21600000">
            <ns1:off x="1052220" y="4440313"/>
            <ns1:ext cx="135255" cy="211073"/>
          </ns1:xfrm>
          <ns1:prstGeom prst="rect">
            <ns1:avLst/>
          </ns1:prstGeom>
        </ns0:spPr>
      </ns0:pic>
      <ns0:pic>
        <ns0:nvPicPr>
          <ns0:cNvPr id="316" name="picture 316"/>
          <ns0:cNvPicPr>
            <ns1:picLocks noChangeAspect="1"/>
          </ns0:cNvPicPr>
          <ns0:nvPr/>
        </ns0:nvPicPr>
        <ns0:blipFill>
          <ns1:blip ns2:embed="rId8"/>
          <ns1:stretch>
            <ns1:fillRect/>
          </ns1:stretch>
        </ns0:blipFill>
        <ns0:spPr>
          <ns1:xfrm rot="21600000">
            <ns1:off x="1052195" y="2893440"/>
            <ns1:ext cx="135255" cy="211073"/>
          </ns1:xfrm>
          <ns1:prstGeom prst="rect">
            <ns1:avLst/>
          </ns1:prstGeom>
        </ns0:spPr>
      </ns0:pic>
      <ns0:pic>
        <ns0:nvPicPr>
          <ns0:cNvPr id="318" name="picture 318"/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 rot="21600000">
            <ns1:off x="1052195" y="2207641"/>
            <ns1:ext cx="135254" cy="211073"/>
          </ns1:xfrm>
          <ns1:prstGeom prst="rect">
            <ns1:avLst/>
          </ns1:prstGeom>
        </ns0:spPr>
      </ns0:pic>
      <ns0:grpSp>
        <ns0:nvGrpSpPr>
          <ns0:cNvPr id="22" name="group 22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320" name="path 320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22" name="path 322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24" name="textbox 324"/>
          <ns0:cNvSpPr/>
          <ns0:nvPr/>
        </ns0:nvSpPr>
        <ns0:spPr>
          <ns1:xfrm>
            <ns1:off x="404761" y="446468"/>
            <ns1:ext cx="327279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Other Techniques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26" name="textbox 326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20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4" name="rect 1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16" name="picture 1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451867" y="1610105"/>
            <ns1:ext cx="8773667" cy="5274564"/>
          </ns1:xfrm>
          <ns1:prstGeom prst="rect">
            <ns1:avLst/>
          </ns1:prstGeom>
        </ns0:spPr>
      </ns0:pic>
      <ns0:pic>
        <ns0:nvPicPr>
          <ns0:cNvPr id="18" name="picture 1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376619" y="1534858"/>
            <ns1:ext cx="8771763" cy="5276567"/>
          </ns1:xfrm>
          <ns1:prstGeom prst="rect">
            <ns1:avLst/>
          </ns1:prstGeom>
        </ns0:spPr>
      </ns0:pic>
      <ns0:sp>
        <ns0:nvSpPr>
          <ns0:cNvPr id="20" name="textbox 20"/>
          <ns0:cNvSpPr/>
          <ns0:nvPr/>
        </ns0:nvSpPr>
        <ns0:spPr>
          <ns1:xfrm>
            <ns1:off x="459092" y="1656979"/>
            <ns1:ext cx="8550909" cy="510095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2927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20954" algn="l" rtl="0" eaLnBrk="0">
              <ns1:lnSpc>
                <ns1:spcPct val="95000"/>
              </ns1:lnSpc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Cliff</ns1:t>
            </ns1:r>
            <ns1:r>
              <ns1:rPr sz="16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Branch was the president of</ns1:t>
            </ns1:r>
            <ns1:r>
              <ns1:rPr sz="1600" kern="0" spc="-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small IT consulting firm that</ns1:t>
            </ns1:r>
            <ns1:r>
              <ns1:rPr sz="16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specialized i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developing Internet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mobile applications and providing full-service support. The staff</ns1:t>
            </ns1:r>
            <ns1:r>
              <ns1:rPr sz="1600" kern="0" spc="-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consisted of</ns1:t>
            </ns1:r>
            <ns1:r>
              <ns1:rPr sz="16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programmers,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103000"/>
              </ns1:lnSpc>
              <ns1:spcBef>
                <ns1:spcPts val="286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business analysts, database specialists, Web designers, project ma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nagers, and others. The</ns1:t>
            </ns1:r>
            <ns1:r>
              <ns1:rPr sz="16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firm had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50 full-time people and planned to h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ire at least</ns1:t>
            </ns1:r>
            <ns1:r>
              <ns1:rPr sz="1600" kern="0" spc="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10 more in the next year. The</ns1:t>
            </ns1:r>
            <ns1:r>
              <ns1:rPr sz="16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firm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also planned to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increase the number of</ns1:t>
            </ns1:r>
            <ns1:r>
              <ns1:rPr sz="16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part-time consultants it used. The company had done very well during the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past few years, but it was recently having difficulty winni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ng contracts. Spending time</ns1:t>
            </ns1:r>
            <ns1:r>
              <ns1:rPr sz="16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3970" algn="l" rtl="0" eaLnBrk="0">
              <ns1:lnSpc>
                <ns1:spcPct val="87000"/>
              </ns1:lnSpc>
              <ns1:spcBef>
                <ns1:spcPts val="461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resources to respond to various requests for proposals (</ns1:t>
            </ns1:r>
            <ns1:r>
              <ns1:rPr sz="16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RFP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s) from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prospective clients was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9684" indent="-6985" algn="l" rtl="0" eaLnBrk="0">
              <ns1:lnSpc>
                <ns1:spcPct val="101000"/>
              </ns1:lnSpc>
              <ns1:spcBef>
                <ns1:spcPts val="109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becoming expensive. Many clients were starting to require presentations and even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some prototype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development before awarding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contract.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26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12700" indent="7620" algn="l" rtl="0" eaLnBrk="0">
              <ns1:lnSpc>
                <ns1:spcPct val="101000"/>
              </ns1:lnSpc>
              <ns1:spcBef>
                <ns1:spcPts val="489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Cliff</ns1:t>
            </ns1:r>
            <ns1:r>
              <ns1:rPr sz="16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knew he had an aggressive approach to </ns1:t>
            </ns1:r>
            <ns1:r>
              <ns1:rPr sz="16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liked to bid on the projects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with the highest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payoff. He did not use a systematic approach to evaluate th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 </ns1:t>
            </ns1:r>
            <ns1:r>
              <ns1:rPr sz="16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r>
              <ns1:rPr sz="1600" i="1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involved</ns1:t>
            </ns1:r>
            <ns1:r>
              <ns1:rPr sz="16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various projects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460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before bidding on them. He focused on the profit potentials and on how challen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ging the projects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2700" indent="1270" algn="l" rtl="0" eaLnBrk="0">
              <ns1:lnSpc>
                <ns1:spcPct val="103000"/>
              </ns1:lnSpc>
              <ns1:spcBef>
                <ns1:spcPts val="137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were. His strategy was now causing problems for the company because it was in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vesting heavily</ns1:t>
            </ns1:r>
            <ns1:r>
              <ns1:rPr sz="16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preparation of</ns1:t>
            </ns1:r>
            <ns1:r>
              <ns1:rPr sz="16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proposals yet winning few contracts. Several employees who were not currently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working on projects were still on the payroll, and some of</ns1:t>
            </ns1:r>
            <ns1:r>
              <ns1:rPr sz="16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their part-time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nsultants were</ns1:t>
            </ns1:r>
            <ns1:r>
              <ns1:rPr sz="16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actively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pursuing other opportunities because they were being un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derutilized.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48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190500" algn="l" rtl="0" eaLnBrk="0">
              <ns1:lnSpc>
                <ns1:spcPct val="88000"/>
              </ns1:lnSpc>
              <ns1:spcBef>
                <ns1:spcPts val="484"/>
              </ns1:spcBef>
              <ns1:tabLst/>
            </ns1:pPr>
            <ns1:r>
              <ns1:rPr sz="16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 could Cliff</ns1:t>
            </ns1:r>
            <ns1:r>
              <ns1:rPr sz="1600" kern="0" spc="-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his company do to better understand project risks?</ns1:t>
            </ns1:r>
            <ns1:r>
              <ns1:rPr sz="1600" kern="0" spc="1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Should Cliff</ns1:t>
            </ns1:r>
            <ns1:r>
              <ns1:rPr sz="1600" kern="0" spc="-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16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djust his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2058035" algn="l" rtl="0" eaLnBrk="0">
              <ns1:lnSpc>
                <ns1:spcPct val="88000"/>
              </ns1:lnSpc>
              <ns1:spcBef>
                <ns1:spcPts val="350"/>
              </ns1:spcBef>
              <ns1:tabLst/>
            </ns1:pPr>
            <ns1:r>
              <ns1:rPr sz="16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strategy for deciding what proje</ns1:t>
            </ns1:r>
            <ns1:r>
              <ns1:rPr sz="16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cts to pursue? How?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4" name="group 4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22" name="path 22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4" name="path 24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6" name="textbox 26"/>
          <ns0:cNvSpPr/>
          <ns0:nvPr/>
        </ns0:nvSpPr>
        <ns0:spPr>
          <ns1:xfrm>
            <ns1:off x="404761" y="446468"/>
            <ns1:ext cx="25876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Opening Ca</ns1:t>
            </ns1:r>
            <ns1:r>
              <ns1:rPr sz="3600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28" name="textbox 28"/>
          <ns0:cNvSpPr/>
          <ns0:nvPr/>
        </ns0:nvSpPr>
        <ns0:spPr>
          <ns1:xfrm>
            <ns1:off x="9340369" y="7059505"/>
            <ns1:ext cx="9715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28" name="rect 32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30" name="rect 330"/>
          <ns0:cNvSpPr/>
          <ns0:nvPr/>
        </ns0:nvSpPr>
        <ns0:spPr>
          <ns1:xfrm>
            <ns1:off x="915808" y="2989848"/>
            <ns1:ext cx="932690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32" name="rect 332"/>
          <ns0:cNvSpPr/>
          <ns0:nvPr/>
        </ns0:nvSpPr>
        <ns0:spPr>
          <ns1:xfrm>
            <ns1:off x="8113662" y="2654568"/>
            <ns1:ext cx="467106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34" name="textbox 334"/>
          <ns0:cNvSpPr/>
          <ns0:nvPr/>
        </ns0:nvSpPr>
        <ns0:spPr>
          <ns1:xfrm>
            <ns1:off x="562281" y="1379723"/>
            <ns1:ext cx="8590280" cy="349059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12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2584" indent="-349884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document containing the results of</ns1:t>
            </ns1:r>
            <ns1:r>
              <ns1:rPr sz="22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various risk management processes,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often displayed in a t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able or</ns1:t>
            </ns1:r>
            <ns1:r>
              <ns1:rPr sz="22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spreadsheet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489584" algn="l" rtl="0" eaLnBrk="0">
              <ns1:lnSpc>
                <ns1:spcPct val="87000"/>
              </ns1:lnSpc>
              <ns1:spcBef>
                <ns1:spcPts val="574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tool for documenting</ns1:t>
            </ns1:r>
            <ns1:r>
              <ns1:rPr sz="19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potential risk events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related information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61315" indent="-348615" algn="l" rtl="0" eaLnBrk="0">
              <ns1:lnSpc>
                <ns1:spcPct val="93000"/>
              </ns1:lnSpc>
              <ns1:spcBef>
                <ns1:spcPts val="138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events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refer to specific,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uncertain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events that ma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 occur to </ns1:t>
            </ns1:r>
            <ns1:r>
              <ns1:rPr sz="22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hurt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enhance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86130" indent="-296545" algn="l" rtl="0" eaLnBrk="0">
              <ns1:lnSpc>
                <ns1:spcPct val="97000"/>
              </ns1:lnSpc>
              <ns1:spcBef>
                <ns1:spcPts val="1769"/>
              </ns1:spcBef>
              <ns1:tabLst>
                <ns1:tab pos="624840" algn="l"/>
              </ns1:tabLst>
            </ns1:pPr>
            <ns1:r>
              <ns1:rPr sz="19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i="1" kern="0" spc="1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Negative risk events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might include delays in schedule, cost ove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rrun, supply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shortages; while</ns1:t>
            </ns1:r>
            <ns1:r>
              <ns1:rPr sz="19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positive risk events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might include completing work sooner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cheaper than planned, good publicity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resulting from the project.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1000"/>
              </ns1:lnSpc>
              <ns1:tabLst/>
            </ns1:pPr>
            <ns1:endParaRPr sz="13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947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Table</ns1:t>
            </ns1:r>
            <ns1:r>
              <ns1:rPr sz="2200" kern="0" spc="2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11-4 provides a sample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format for</ns1:t>
            </ns1:r>
            <ns1:r>
              <ns1:rPr sz="22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risk register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36" name="picture 33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6" y="3525901"/>
            <ns1:ext cx="135254" cy="211073"/>
          </ns1:xfrm>
          <ns1:prstGeom prst="rect">
            <ns1:avLst/>
          </ns1:prstGeom>
        </ns0:spPr>
      </ns0:pic>
      <ns0:pic>
        <ns0:nvPicPr>
          <ns0:cNvPr id="338" name="picture 33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6" y="2245741"/>
            <ns1:ext cx="135255" cy="211073"/>
          </ns1:xfrm>
          <ns1:prstGeom prst="rect">
            <ns1:avLst/>
          </ns1:prstGeom>
        </ns0:spPr>
      </ns0:pic>
      <ns0:pic>
        <ns0:nvPicPr>
          <ns0:cNvPr id="340" name="picture 340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562357" y="5081016"/>
            <ns1:ext cx="8610599" cy="1472183"/>
          </ns1:xfrm>
          <ns1:prstGeom prst="rect">
            <ns1:avLst/>
          </ns1:prstGeom>
        </ns0:spPr>
      </ns0:pic>
      <ns0:grpSp>
        <ns0:nvGrpSpPr>
          <ns0:cNvPr id="24" name="group 24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342" name="path 342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44" name="path 344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46" name="textbox 346"/>
          <ns0:cNvSpPr/>
          <ns0:nvPr/>
        </ns0:nvSpPr>
        <ns0:spPr>
          <ns1:xfrm>
            <ns1:off x="396531" y="446468"/>
            <ns1:ext cx="397954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Register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(1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48" name="textbox 348"/>
          <ns0:cNvSpPr/>
          <ns0:nvPr/>
        </ns0:nvSpPr>
        <ns0:spPr>
          <ns1:xfrm>
            <ns1:off x="3445222" y="6702135"/>
            <ns1:ext cx="2845435" cy="2336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53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5000"/>
              </ns1:lnSpc>
              <ns1:tabLst/>
            </ns1:pP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  <ns1:hlinkClick ns2:id="rId5" tooltip="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Table</ns1:t>
            </ns1:r>
            <ns1:r>
              <ns1:rPr sz="1600" kern="0" spc="16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  <ns1:hlinkClick ns2:id="rId5" tooltip="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 </ns1:t>
            </ns1: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  <ns1:hlinkClick ns2:id="rId5" tooltip="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11-4 Sample risk</ns1:t>
            </ns1:r>
            <ns1:r>
              <ns1:rPr sz="1600" kern="0" spc="10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  <ns1:hlinkClick ns2:id="rId5" tooltip="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 </ns1:t>
            </ns1: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  <ns1:hlinkClick ns2:id="rId5" tooltip="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r</ns1:t>
            </ns1:r>
            <ns1:r>
              <ns1:rPr sz="1600" kern="0" spc="-2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  <ns1:hlinkClick ns2:id="rId5" tooltip="">
                  <ns1:extLst>
                    <ns1:ext uri="{DAF060AB-1E55-43B9-8AAB-6FB025537F2F}">
                      <ns3:hlinkClr val="004978"/>
                      <ns3:folHlinkClr val="004978"/>
                      <ns3:hlinkUnderline val="0"/>
                    </ns1:ext>
                  </ns1:extLst>
                </ns1:hlinkClick>
              </ns1:rPr>
              <ns1:t>egister</ns1:t>
            </ns1:r>
            <ns1:endParaRPr sz="1600" dirty="0">
              <ns1:latin typeface="Arial"/>
              <ns1:ea typeface="Arial"/>
              <ns1:cs typeface="Arial"/>
            </ns1:endParaRPr>
          </ns1:p>
        </ns0:txBody>
      </ns0:sp>
      <ns0:sp>
        <ns0:nvSpPr>
          <ns0:cNvPr id="350" name="textbox 350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21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52" name="rect 35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54" name="textbox 354"/>
          <ns0:cNvSpPr/>
          <ns0:nvPr/>
        </ns0:nvSpPr>
        <ns0:spPr>
          <ns1:xfrm>
            <ns1:off x="562281" y="1379709"/>
            <ns1:ext cx="8322309" cy="50749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70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Elements</ns1:t>
            </ns1:r>
            <ns1:r>
              <ns1:rPr sz="22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ofa</ns1:t>
            </ns1:r>
            <ns1:r>
              <ns1:rPr sz="22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22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register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81965" algn="l" rtl="0" eaLnBrk="0">
              <ns1:lnSpc>
                <ns1:spcPct val="87000"/>
              </ns1:lnSpc>
              <ns1:spcBef>
                <ns1:spcPts val="1425"/>
              </ns1:spcBef>
              <ns1:tabLst/>
            </ns1:pPr>
            <ns1:r>
              <ns1:rPr sz="1500" i="1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i.        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</ns1:t>
            </ns1:r>
            <ns1:r>
              <ns1:rPr sz="1900" i="1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identification</ns1:t>
            </ns1:r>
            <ns1:r>
              <ns1:rPr sz="1900" i="1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number</ns1:t>
            </ns1:r>
            <ns1:r>
              <ns1:rPr sz="1900" i="1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event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1965" algn="l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</ns1:t>
            </ns1:r>
            <ns1:r>
              <ns1:rPr sz="1500" i="1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      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Rank</ns1:t>
            </ns1:r>
            <ns1:r>
              <ns1:rPr sz="1900" i="1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event</ns1:t>
            </ns1:r>
            <ns1:r>
              <ns1:rPr sz="1900" i="1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number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with</ns1:t>
            </ns1:r>
            <ns1:r>
              <ns1:rPr sz="1900" kern="0" spc="2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representing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highest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1965" algn="l" rtl="0" eaLnBrk="0">
              <ns1:lnSpc>
                <ns1:spcPct val="86000"/>
              </ns1:lnSpc>
              <ns1:spcBef>
                <ns1:spcPts val="1017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iii.   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Name and description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</ns1:t>
            </ns1:r>
            <ns1:r>
              <ns1:rPr sz="19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 risk event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1965" algn="l" rtl="0" eaLnBrk="0">
              <ns1:lnSpc>
                <ns1:spcPct val="87000"/>
              </ns1:lnSpc>
              <ns1:spcBef>
                <ns1:spcPts val="1039"/>
              </ns1:spcBef>
              <ns1:tabLst/>
            </ns1:pPr>
            <ns1:r>
              <ns1:rPr sz="15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iv</ns1:t>
            </ns1:r>
            <ns1:r>
              <ns1:rPr sz="1500" i="1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      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Category</ns1:t>
            </ns1:r>
            <ns1:r>
              <ns1:rPr sz="1900" i="1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under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which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event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fall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7519" algn="l" rtl="0" eaLnBrk="0">
              <ns1:lnSpc>
                <ns1:spcPct val="80000"/>
              </ns1:lnSpc>
              <ns1:spcBef>
                <ns1:spcPts val="999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v.</ns1:t>
            </ns1:r>
            <ns1:r>
              <ns1:rPr sz="15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Root cause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 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86789" indent="-509269" algn="l" rtl="0" eaLnBrk="0">
              <ns1:lnSpc>
                <ns1:spcPct val="97000"/>
              </ns1:lnSpc>
              <ns1:spcBef>
                <ns1:spcPts val="1165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vi.      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Trigge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each risk: triggers are indicators or symptoms</ns1:t>
            </ns1:r>
            <ns1:r>
              <ns1:rPr sz="19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actual risk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events. Documenting potential risk symptoms for project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 also helps the</ns1:t>
            </ns1:r>
            <ns1:r>
              <ns1:rPr sz="19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team identify more po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tential risk events.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7519" algn="l" rtl="0" eaLnBrk="0">
              <ns1:lnSpc>
                <ns1:spcPct val="86000"/>
              </ns1:lnSpc>
              <ns1:spcBef>
                <ns1:spcPts val="1195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vii.  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Potential respo</ns1:t>
            </ns1:r>
            <ns1:r>
              <ns1:rPr sz="19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nses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each</ns1:t>
            </ns1:r>
            <ns1:r>
              <ns1:rPr sz="19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7519" algn="l" rtl="0" eaLnBrk="0">
              <ns1:lnSpc>
                <ns1:spcPct val="87000"/>
              </ns1:lnSpc>
              <ns1:spcBef>
                <ns1:spcPts val="1039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viii.   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owner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person who will own or take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responsibility for each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1965" algn="l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ix.   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 r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isk</ns1:t>
            </ns1:r>
            <ns1:r>
              <ns1:rPr sz="19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occurring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7000"/>
              </ns1:lnSpc>
              <ns1:tabLst/>
            </ns1:pPr>
            <ns1:endParaRPr sz="800" dirty="0">
              <ns1:latin typeface="Arial"/>
              <ns1:ea typeface="Arial"/>
              <ns1:cs typeface="Arial"/>
            </ns1:endParaRPr>
          </ns1:p>
          <ns1:p>
            <ns1:pPr marL="996314" indent="-528955" algn="l" rtl="0" eaLnBrk="0">
              <ns1:lnSpc>
                <ns1:spcPct val="92000"/>
              </ns1:lnSpc>
              <ns1:spcBef>
                <ns1:spcPts val="1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x.    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Status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 risk: Did the risk event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occur? Was the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response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strategy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completed? Is the risk no lon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ger relevant to the project?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26" name="group 26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356" name="path 35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58" name="path 35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60" name="textbox 360"/>
          <ns0:cNvSpPr/>
          <ns0:nvPr/>
        </ns0:nvSpPr>
        <ns0:spPr>
          <ns1:xfrm>
            <ns1:off x="396531" y="446468"/>
            <ns1:ext cx="397954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Register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(2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62" name="textbox 362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22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64" name="rect 36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66" name="textbox 366"/>
          <ns0:cNvSpPr/>
          <ns0:nvPr/>
        </ns0:nvSpPr>
        <ns0:spPr>
          <ns1:xfrm>
            <ns1:off x="562281" y="1379709"/>
            <ns1:ext cx="8575040" cy="553656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70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sample entry in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register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88315" algn="l" rtl="0" eaLnBrk="0">
              <ns1:lnSpc>
                <ns1:spcPct val="76000"/>
              </ns1:lnSpc>
              <ns1:spcBef>
                <ns1:spcPts val="851"/>
              </ns1:spcBef>
              <ns1:tabLst>
                <ns1:tab pos="609600" algn="l"/>
              </ns1:tabLst>
            </ns1:pP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i="1" kern="0" spc="1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 &amp; Rank &amp; Name</ns1:t>
            </ns1:r>
            <ns1:r>
              <ns1:rPr sz="18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R44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&amp;</ns1:t>
            </ns1:r>
            <ns1:r>
              <ns1:rPr sz="1800" kern="0" spc="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 &amp; New customer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488315" algn="l" rtl="0" eaLnBrk="0">
              <ns1:lnSpc>
                <ns1:spcPct val="88000"/>
              </ns1:lnSpc>
              <ns1:spcBef>
                <ns1:spcPts val="718"/>
              </ns1:spcBef>
              <ns1:tabLst>
                <ns1:tab pos="609600" algn="l"/>
              </ns1:tabLst>
            </ns1:pP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i="1" kern="0" spc="1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Description</ns1:t>
            </ns1:r>
            <ns1:r>
              <ns1:rPr sz="18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We have never done a project for this organization before and</ns1:t>
            </ns1:r>
            <ns1:r>
              <ns1:rPr sz="18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don’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779780" algn="l" rtl="0" eaLnBrk="0">
              <ns1:lnSpc>
                <ns1:spcPct val="88000"/>
              </ns1:lnSpc>
              <ns1:spcBef>
                <ns1:spcPts val="259"/>
              </ns1:spcBef>
              <ns1:tabLst/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know too much about them. One of</ns1:t>
            </ns1:r>
            <ns1:r>
              <ns1:rPr sz="18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our company’s strengths</ns1:t>
            </ns1:r>
            <ns1:r>
              <ns1:rPr sz="18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building</ns1:t>
            </ns1:r>
            <ns1:r>
              <ns1:rPr sz="18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good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5714" algn="l" rtl="0" eaLnBrk="0">
              <ns1:lnSpc>
                <ns1:spcPct val="94000"/>
              </ns1:lnSpc>
              <ns1:spcBef>
                <ns1:spcPts val="5"/>
              </ns1:spcBef>
              <ns1:tabLst/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customer relationships, which often leads to further projects with that cus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tomer. We  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might have trouble working with this customer because they are new to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us.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488315" algn="l" rtl="0" eaLnBrk="0">
              <ns1:lnSpc>
                <ns1:spcPct val="88000"/>
              </ns1:lnSpc>
              <ns1:spcBef>
                <ns1:spcPts val="712"/>
              </ns1:spcBef>
              <ns1:tabLst>
                <ns1:tab pos="609600" algn="l"/>
              </ns1:tabLst>
            </ns1:pP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Category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People risk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-291465" algn="l" rtl="0" eaLnBrk="0">
              <ns1:lnSpc>
                <ns1:spcPct val="88000"/>
              </ns1:lnSpc>
              <ns1:spcBef>
                <ns1:spcPts val="463"/>
              </ns1:spcBef>
              <ns1:tabLst>
                <ns1:tab pos="609600" algn="l"/>
              </ns1:tabLst>
            </ns1:pP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i="1" kern="0" spc="1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Root cause: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We won a contract to work on a project without really</ns1:t>
            </ns1:r>
            <ns1:r>
              <ns1:rPr sz="18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getting to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know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custom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er.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487680" algn="l" rtl="0" eaLnBrk="0">
              <ns1:lnSpc>
                <ns1:spcPct val="88000"/>
              </ns1:lnSpc>
              <ns1:spcBef>
                <ns1:spcPts val="718"/>
              </ns1:spcBef>
              <ns1:tabLst>
                <ns1:tab pos="609600" algn="l"/>
              </ns1:tabLst>
            </ns1:pP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Triggers</ns1:t>
            </ns1:r>
            <ns1:r>
              <ns1:rPr sz="18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new customer asked a lot of</ns1:t>
            </ns1:r>
            <ns1:r>
              <ns1:rPr sz="18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questions</ns1:t>
            </ns1:r>
            <ns1:r>
              <ns1:rPr sz="18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person</ns1:t>
            </ns1:r>
            <ns1:r>
              <ns1:rPr sz="18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via</ns1:t>
            </ns1:r>
            <ns1:r>
              <ns1:rPr sz="18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e-mail</ns1:t>
            </ns1:r>
            <ns1:r>
              <ns1:rPr sz="18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786130" indent="-635" algn="l" rtl="0" eaLnBrk="0">
              <ns1:lnSpc>
                <ns1:spcPct val="88000"/>
              </ns1:lnSpc>
              <ns1:spcBef>
                <ns1:spcPts val="265"/>
              </ns1:spcBef>
              <ns1:tabLst/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our existing customers would not, so we could easily misunderst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18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their needs</ns1:t>
            </ns1:r>
            <ns1:r>
              <ns1:rPr sz="18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expectations.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777875" indent="-289559" algn="l" rtl="0" eaLnBrk="0">
              <ns1:lnSpc>
                <ns1:spcPct val="94000"/>
              </ns1:lnSpc>
              <ns1:spcBef>
                <ns1:spcPts val="717"/>
              </ns1:spcBef>
              <ns1:tabLst>
                <ns1:tab pos="609600" algn="l"/>
              </ns1:tabLst>
            </ns1:pP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i="1" kern="0" spc="1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Potential responses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Make sure the project manager is sensitive to the</ns1:t>
            </ns1:r>
            <ns1:r>
              <ns1:rPr sz="18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fact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this</ns1:t>
            </ns1:r>
            <ns1:r>
              <ns1:rPr sz="18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new customer and takes the time to understand them. Have the project manager s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et 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up a meeting to get to know the customer and clarify</ns1:t>
            </ns1:r>
            <ns1:r>
              <ns1:rPr sz="18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their</ns1:t>
            </ns1:r>
            <ns1:r>
              <ns1:rPr sz="18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expectations.</ns1:t>
            </ns1:r>
            <ns1:r>
              <ns1:rPr sz="18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Have</ns1:t>
            </ns1:r>
            <ns1:r>
              <ns1:rPr sz="18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liff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attend the meeting, to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o.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488315" algn="l" rtl="0" eaLnBrk="0">
              <ns1:lnSpc>
                <ns1:spcPct val="88000"/>
              </ns1:lnSpc>
              <ns1:spcBef>
                <ns1:spcPts val="712"/>
              </ns1:spcBef>
              <ns1:tabLst>
                <ns1:tab pos="609600" algn="l"/>
              </ns1:tabLst>
            </ns1:pP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i="1" kern="0" spc="2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owner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Project manager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488315" algn="l" rtl="0" eaLnBrk="0">
              <ns1:lnSpc>
                <ns1:spcPct val="88000"/>
              </ns1:lnSpc>
              <ns1:spcBef>
                <ns1:spcPts val="463"/>
              </ns1:spcBef>
              <ns1:tabLst>
                <ns1:tab pos="609600" algn="l"/>
              </ns1:tabLst>
            </ns1:pP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i="1" kern="0" spc="2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 &amp; Impact</ns1:t>
            </ns1:r>
            <ns1:r>
              <ns1:rPr sz="18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Medium &amp; High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488315" algn="l" rtl="0" eaLnBrk="0">
              <ns1:lnSpc>
                <ns1:spcPct val="88000"/>
              </ns1:lnSpc>
              <ns1:spcBef>
                <ns1:spcPts val="457"/>
              </ns1:spcBef>
              <ns1:tabLst>
                <ns1:tab pos="609600" algn="l"/>
              </ns1:tabLst>
            </ns1:pP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i="1" kern="0" spc="2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8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Status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000000"/>
                      <ns3:folHlinkClr val="000000"/>
                      <ns3:hlinkUnderline val="0"/>
                    </ns1:ext>
                  </ns1:extLst>
                </ns1:hlinkClick>
              </ns1:rPr>
              <ns1:t>: Project manager will set up the meeting within the we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ek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68" name="picture 36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0607" y="6667975"/>
            <ns1:ext cx="121729" cy="189966"/>
          </ns1:xfrm>
          <ns1:prstGeom prst="rect">
            <ns1:avLst/>
          </ns1:prstGeom>
        </ns0:spPr>
      </ns0:pic>
      <ns0:pic>
        <ns0:nvPicPr>
          <ns0:cNvPr id="370" name="picture 370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0607" y="6368503"/>
            <ns1:ext cx="121729" cy="189966"/>
          </ns1:xfrm>
          <ns1:prstGeom prst="rect">
            <ns1:avLst/>
          </ns1:prstGeom>
        </ns0:spPr>
      </ns0:pic>
      <ns0:pic>
        <ns0:nvPicPr>
          <ns0:cNvPr id="372" name="picture 372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0607" y="6068288"/>
            <ns1:ext cx="121729" cy="189966"/>
          </ns1:xfrm>
          <ns1:prstGeom prst="rect">
            <ns1:avLst/>
          </ns1:prstGeom>
        </ns0:spPr>
      </ns0:pic>
      <ns0:pic>
        <ns0:nvPicPr>
          <ns0:cNvPr id="374" name="picture 374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050607" y="4945850"/>
            <ns1:ext cx="121729" cy="189966"/>
          </ns1:xfrm>
          <ns1:prstGeom prst="rect">
            <ns1:avLst/>
          </ns1:prstGeom>
        </ns0:spPr>
      </ns0:pic>
      <ns0:pic>
        <ns0:nvPicPr>
          <ns0:cNvPr id="376" name="picture 376"/>
          <ns0:cNvPicPr>
            <ns1:picLocks noChangeAspect="1"/>
          </ns0:cNvPicPr>
          <ns0:nvPr/>
        </ns0:nvPicPr>
        <ns0:blipFill>
          <ns1:blip ns2:embed="rId7"/>
          <ns1:stretch>
            <ns1:fillRect/>
          </ns1:stretch>
        </ns0:blipFill>
        <ns0:spPr>
          <ns1:xfrm rot="21600000">
            <ns1:off x="1050594" y="4097756"/>
            <ns1:ext cx="121729" cy="189966"/>
          </ns1:xfrm>
          <ns1:prstGeom prst="rect">
            <ns1:avLst/>
          </ns1:prstGeom>
        </ns0:spPr>
      </ns0:pic>
      <ns0:pic>
        <ns0:nvPicPr>
          <ns0:cNvPr id="378" name="picture 378"/>
          <ns0:cNvPicPr>
            <ns1:picLocks noChangeAspect="1"/>
          </ns0:cNvPicPr>
          <ns0:nvPr/>
        </ns0:nvPicPr>
        <ns0:blipFill>
          <ns1:blip ns2:embed="rId8"/>
          <ns1:stretch>
            <ns1:fillRect/>
          </ns1:stretch>
        </ns0:blipFill>
        <ns0:spPr>
          <ns1:xfrm rot="21600000">
            <ns1:off x="1050607" y="3523208"/>
            <ns1:ext cx="121729" cy="189966"/>
          </ns1:xfrm>
          <ns1:prstGeom prst="rect">
            <ns1:avLst/>
          </ns1:prstGeom>
        </ns0:spPr>
      </ns0:pic>
      <ns0:pic>
        <ns0:nvPicPr>
          <ns0:cNvPr id="380" name="picture 380"/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 rot="21600000">
            <ns1:off x="1050607" y="3223730"/>
            <ns1:ext cx="121729" cy="189966"/>
          </ns1:xfrm>
          <ns1:prstGeom prst="rect">
            <ns1:avLst/>
          </ns1:prstGeom>
        </ns0:spPr>
      </ns0:pic>
      <ns0:pic>
        <ns0:nvPicPr>
          <ns0:cNvPr id="382" name="picture 382"/>
          <ns0:cNvPicPr>
            <ns1:picLocks noChangeAspect="1"/>
          </ns0:cNvPicPr>
          <ns0:nvPr/>
        </ns0:nvPicPr>
        <ns0:blipFill>
          <ns1:blip ns2:embed="rId10"/>
          <ns1:stretch>
            <ns1:fillRect/>
          </ns1:stretch>
        </ns0:blipFill>
        <ns0:spPr>
          <ns1:xfrm rot="21600000">
            <ns1:off x="1050607" y="2101317"/>
            <ns1:ext cx="121729" cy="189966"/>
          </ns1:xfrm>
          <ns1:prstGeom prst="rect">
            <ns1:avLst/>
          </ns1:prstGeom>
        </ns0:spPr>
      </ns0:pic>
      <ns0:pic>
        <ns0:nvPicPr>
          <ns0:cNvPr id="384" name="picture 384"/>
          <ns0:cNvPicPr>
            <ns1:picLocks noChangeAspect="1"/>
          </ns0:cNvPicPr>
          <ns0:nvPr/>
        </ns0:nvPicPr>
        <ns0:blipFill>
          <ns1:blip ns2:embed="rId11"/>
          <ns1:stretch>
            <ns1:fillRect/>
          </ns1:stretch>
        </ns0:blipFill>
        <ns0:spPr>
          <ns1:xfrm rot="21600000">
            <ns1:off x="1050606" y="1801062"/>
            <ns1:ext cx="121729" cy="189966"/>
          </ns1:xfrm>
          <ns1:prstGeom prst="rect">
            <ns1:avLst/>
          </ns1:prstGeom>
        </ns0:spPr>
      </ns0:pic>
      <ns0:grpSp>
        <ns0:nvGrpSpPr>
          <ns0:cNvPr id="28" name="group 28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386" name="path 38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88" name="path 38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90" name="textbox 390"/>
          <ns0:cNvSpPr/>
          <ns0:nvPr/>
        </ns0:nvSpPr>
        <ns0:spPr>
          <ns1:xfrm>
            <ns1:off x="396531" y="446468"/>
            <ns1:ext cx="397954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Register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(3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92" name="textbox 392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23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3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94" name="rect 39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96" name="textbox 396"/>
          <ns0:cNvSpPr/>
          <ns0:nvPr/>
        </ns0:nvSpPr>
        <ns0:spPr>
          <ns1:xfrm>
            <ns1:off x="562281" y="1379709"/>
            <ns1:ext cx="8528684" cy="44265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78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Another important output of</ns1:t>
            </ns1:r>
            <ns1:r>
              <ns1:rPr sz="22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identifying risks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7000"/>
              </ns1:lnSpc>
              <ns1:spcBef>
                <ns1:spcPts val="151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Contents</ns1:t>
            </ns1:r>
            <ns1:r>
              <ns1:rPr sz="22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ofa</ns1:t>
            </ns1:r>
            <ns1:r>
              <ns1:rPr sz="22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22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report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87425" indent="-505459" algn="l" rtl="0" eaLnBrk="0">
              <ns1:lnSpc>
                <ns1:spcPct val="92000"/>
              </ns1:lnSpc>
              <ns1:spcBef>
                <ns1:spcPts val="1762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i.     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Sources of overall</ns1:t>
            </ns1:r>
            <ns1:r>
              <ns1:rPr sz="1900" i="1" kern="0" spc="-2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(which is the effect of</ns1:t>
            </ns1:r>
            <ns1:r>
              <ns1:rPr sz="19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uncertainty on the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as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whole)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481965" algn="l" rtl="0" eaLnBrk="0">
              <ns1:lnSpc>
                <ns1:spcPct val="87000"/>
              </ns1:lnSpc>
              <ns1:spcBef>
                <ns1:spcPts val="570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ii.    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Important drivers of overall</ns1:t>
            </ns1:r>
            <ns1:r>
              <ns1:rPr sz="1900" i="1" kern="0" spc="-2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</ns1:t>
            </ns1:r>
            <ns1:r>
              <ns1:rPr sz="19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exposure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96950" indent="-514984" algn="l" rtl="0" eaLnBrk="0">
              <ns1:lnSpc>
                <ns1:spcPct val="92000"/>
              </ns1:lnSpc>
              <ns1:spcBef>
                <ns1:spcPts val="1628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iii.   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Summary information on risk events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such as numb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er of</ns1:t>
            </ns1:r>
            <ns1:r>
              <ns1:rPr sz="19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risks, total risk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exposure, distribution across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categories, metrics, and trends.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52425" indent="-339725" algn="l" rtl="0" eaLnBrk="0">
              <ns1:lnSpc>
                <ns1:spcPct val="93000"/>
              </ns1:lnSpc>
              <ns1:spcBef>
                <ns1:spcPts val="15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 report is developed</ns1:t>
            </ns1:r>
            <ns1:r>
              <ns1:rPr sz="2200" kern="0" spc="-2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progressively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during the entire risk planning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processes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3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851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5600" indent="-342900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After identifying risks, the next step is to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understand w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hich risks are the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most important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by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performing qualitative risk analy</ns1:t>
            </ns1:r>
            <ns1:r>
              <ns1:rPr sz="22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30" name="group 30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398" name="path 398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00" name="path 400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02" name="textbox 402"/>
          <ns0:cNvSpPr/>
          <ns0:nvPr/>
        </ns0:nvSpPr>
        <ns0:spPr>
          <ns1:xfrm>
            <ns1:off x="396531" y="446468"/>
            <ns1:ext cx="2214879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Report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404" name="textbox 404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24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06" name="rect 40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08" name="textbox 408"/>
          <ns0:cNvSpPr/>
          <ns0:nvPr/>
        </ns0:nvSpPr>
        <ns0:spPr>
          <ns1:xfrm>
            <ns1:off x="562270" y="1379709"/>
            <ns1:ext cx="8549640" cy="51504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20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5600" indent="-342900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Assess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likelihood and impact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identified risks to determine their 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magnitude and prior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ity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590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Qualitative risk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 techniques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79425" algn="l" rtl="0" eaLnBrk="0">
              <ns1:lnSpc>
                <ns1:spcPct val="87000"/>
              </ns1:lnSpc>
              <ns1:spcBef>
                <ns1:spcPts val="1425"/>
              </ns1:spcBef>
              <ns1:tabLst/>
            </ns1:pPr>
            <ns1:r>
              <ns1:rPr sz="15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i.     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1900" kern="0" spc="1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/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</ns1:t>
            </ns1:r>
            <ns1:r>
              <ns1:rPr sz="1900" kern="0" spc="1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matrixes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9425" algn="l" rtl="0" eaLnBrk="0">
              <ns1:lnSpc>
                <ns1:spcPct val="87000"/>
              </ns1:lnSpc>
              <ns1:spcBef>
                <ns1:spcPts val="1317"/>
              </ns1:spcBef>
              <ns1:tabLst/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</ns1:t>
            </ns1:r>
            <ns1:r>
              <ns1:rPr sz="15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   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top</ns1:t>
            </ns1:r>
            <ns1:r>
              <ns1:rPr sz="1900" kern="0" spc="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ten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kern="0" spc="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item</ns1:t>
            </ns1:r>
            <ns1:r>
              <ns1:rPr sz="19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tracking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9425" algn="l" rtl="0" eaLnBrk="0">
              <ns1:lnSpc>
                <ns1:spcPct val="88000"/>
              </ns1:lnSpc>
              <ns1:spcBef>
                <ns1:spcPts val="1294"/>
              </ns1:spcBef>
              <ns1:tabLst/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iii.     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Expert</ns1:t>
            </ns1:r>
            <ns1:r>
              <ns1:rPr sz="1900" kern="0" spc="-1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ju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dgment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40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u="sng" kern="0" spc="-5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Main output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updating th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 risk register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8509" indent="-288925" algn="l" rtl="0" eaLnBrk="0">
              <ns1:lnSpc>
                <ns1:spcPct val="92000"/>
              </ns1:lnSpc>
              <ns1:spcBef>
                <ns1:spcPts val="1436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Updating the </ns1:t>
            </ns1:r>
            <ns1:r>
              <ns1:rPr sz="19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ranking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19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ability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columns of</ns1:t>
            </ns1:r>
            <ns1:r>
              <ns1:rPr sz="19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 events in the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register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-290195" algn="l" rtl="0" eaLnBrk="0">
              <ns1:lnSpc>
                <ns1:spcPct val="92000"/>
              </ns1:lnSpc>
              <ns1:spcBef>
                <ns1:spcPts val="150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Identifying risks that should be placed on a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watch list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which is a list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ofrisks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have low priorit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y, but are still identified as potential risks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300" dirty="0">
              <ns1:latin typeface="Arial"/>
              <ns1:ea typeface="Arial"/>
              <ns1:cs typeface="Arial"/>
            </ns1:endParaRPr>
          </ns1:p>
          <ns1:p>
            <ns1:pPr marL="361950" indent="-349884" algn="l" rtl="0" eaLnBrk="0">
              <ns1:lnSpc>
                <ns1:spcPct val="93000"/>
              </ns1:lnSpc>
              <ns1:spcBef>
                <ns1:spcPts val="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Qualitative analysis can also identify risks tha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 should be evaluated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quantitatively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410" name="picture 41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7" y="5164201"/>
            <ns1:ext cx="135255" cy="211073"/>
          </ns1:xfrm>
          <ns1:prstGeom prst="rect">
            <ns1:avLst/>
          </ns1:prstGeom>
        </ns0:spPr>
      </ns0:pic>
      <ns0:pic>
        <ns0:nvPicPr>
          <ns0:cNvPr id="412" name="picture 412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7" y="4440301"/>
            <ns1:ext cx="135254" cy="211073"/>
          </ns1:xfrm>
          <ns1:prstGeom prst="rect">
            <ns1:avLst/>
          </ns1:prstGeom>
        </ns0:spPr>
      </ns0:pic>
      <ns0:sp>
        <ns0:nvSpPr>
          <ns0:cNvPr id="414" name="textbox 414"/>
          <ns0:cNvSpPr/>
          <ns0:nvPr/>
        </ns0:nvSpPr>
        <ns0:spPr>
          <ns1:xfrm>
            <ns1:off x="407504" y="446468"/>
            <ns1:ext cx="677418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Perform Qualita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tive Risk Analysis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32" name="group 32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416" name="path 41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18" name="path 41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420" name="picture 420">
            <ns1:hlinkClick ns2:id="rId5" action="ppaction://hlinkfile"/>
          </ns0:cNvPr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2895600" y="6760461"/>
            <ns1:ext cx="3810000" cy="364238"/>
          </ns1:xfrm>
          <ns1:prstGeom prst="rect">
            <ns1:avLst/>
          </ns1:prstGeom>
        </ns0:spPr>
      </ns0:pic>
      <ns0:sp>
        <ns0:nvSpPr>
          <ns0:cNvPr id="422" name="textbox 422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25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24" name="rect 42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26" name="rect 426"/>
          <ns0:cNvSpPr/>
          <ns0:nvPr/>
        </ns0:nvSpPr>
        <ns0:spPr>
          <ns1:xfrm>
            <ns1:off x="2903105" y="1709689"/>
            <ns1:ext cx="854962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28" name="rect 428"/>
          <ns0:cNvSpPr/>
          <ns0:nvPr/>
        </ns0:nvSpPr>
        <ns0:spPr>
          <ns1:xfrm>
            <ns1:off x="3825887" y="1709689"/>
            <ns1:ext cx="761235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30" name="textbox 430"/>
          <ns0:cNvSpPr/>
          <ns0:nvPr/>
        </ns0:nvSpPr>
        <ns0:spPr>
          <ns1:xfrm>
            <ns1:off x="524182" y="1379723"/>
            <ns1:ext cx="8567419" cy="51885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12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2584" indent="-349884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Probability/impact matrix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chart lists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relative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ri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sk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occurring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relative</ns1:t>
            </ns1:r>
            <ns1:r>
              <ns1:rPr sz="22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occurring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489584" algn="l" rtl="0" eaLnBrk="0">
              <ns1:lnSpc>
                <ns1:spcPct val="88000"/>
              </ns1:lnSpc>
              <ns1:spcBef>
                <ns1:spcPts val="57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stakeholders list the risks whic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 might occur on their projects, and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2955" indent="1905" algn="l" rtl="0" eaLnBrk="0">
              <ns1:lnSpc>
                <ns1:spcPct val="92000"/>
              </ns1:lnSpc>
              <ns1:spcBef>
                <ns1:spcPts val="427"/>
              </ns1:spcBef>
              <ns1:tabLst/>
            </ns1:pP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label a risk as having a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high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medium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or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low</ns1:t>
            </ns1:r>
            <ns1:r>
              <ns1:rPr sz="1900" i="1" kern="0" spc="-1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occurrence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high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medium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or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low impact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</ns1:t>
            </ns1:r>
            <ns1:r>
              <ns1:rPr sz="19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6130" indent="-296545" algn="l" rtl="0" eaLnBrk="0">
              <ns1:lnSpc>
                <ns1:spcPct val="93000"/>
              </ns1:lnSpc>
              <ns1:spcBef>
                <ns1:spcPts val="1760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 manager summarizes the results in a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probability/impact matrix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chart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shown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5-11.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53059" indent="-340359" algn="l" rtl="0" eaLnBrk="0">
              <ns1:lnSpc>
                <ns1:spcPct val="93000"/>
              </ns1:lnSpc>
              <ns1:spcBef>
                <ns1:spcPts val="15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teams can further collect d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ata to estimate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numeric</ns1:t>
            </ns1:r>
            <ns1:r>
              <ns1:rPr sz="2200" kern="0" spc="1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score</ns1:t>
            </ns1:r>
            <ns1:r>
              <ns1:rPr sz="2200" kern="0" spc="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risk occurring and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numeric score</ns1:t>
            </ns1:r>
            <ns1:r>
              <ns1:rPr sz="2200" kern="0" spc="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its</ns1:t>
            </ns1:r>
            <ns1:r>
              <ns1:rPr sz="22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8509" indent="-288925" algn="l" rtl="0" eaLnBrk="0">
              <ns1:lnSpc>
                <ns1:spcPct val="97000"/>
              </ns1:lnSpc>
              <ns1:spcBef>
                <ns1:spcPts val="1769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 6-11 graphs the probability of</ns1:t>
            </ns1:r>
            <ns1:r>
              <ns1:rPr sz="19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failure and the consequence of</ns1:t>
            </ns1:r>
            <ns1:r>
              <ns1:rPr sz="1900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failure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a research study for proposed technologies, and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classifies them into three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techno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logies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300" dirty="0">
              <ns1:latin typeface="Arial"/>
              <ns1:ea typeface="Arial"/>
              <ns1:cs typeface="Arial"/>
            </ns1:endParaRPr>
          </ns1:p>
          <ns1:p>
            <ns1:pPr marL="355600" indent="-343534" algn="l" rtl="0" eaLnBrk="0">
              <ns1:lnSpc>
                <ns1:spcPct val="93000"/>
              </ns1:lnSpc>
              <ns1:spcBef>
                <ns1:spcPts val="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Qualitative risk analysis is normally done fast, so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 team needs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decide which approach makes the most sense for their pro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jects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432" name="picture 43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14108" y="4897513"/>
            <ns1:ext cx="135255" cy="211073"/>
          </ns1:xfrm>
          <ns1:prstGeom prst="rect">
            <ns1:avLst/>
          </ns1:prstGeom>
        </ns0:spPr>
      </ns0:pic>
      <ns0:pic>
        <ns0:nvPicPr>
          <ns0:cNvPr id="434" name="picture 434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14107" y="3312553"/>
            <ns1:ext cx="135255" cy="211073"/>
          </ns1:xfrm>
          <ns1:prstGeom prst="rect">
            <ns1:avLst/>
          </ns1:prstGeom>
        </ns0:spPr>
      </ns0:pic>
      <ns0:pic>
        <ns0:nvPicPr>
          <ns0:cNvPr id="436" name="picture 436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14107" y="2245740"/>
            <ns1:ext cx="135255" cy="211073"/>
          </ns1:xfrm>
          <ns1:prstGeom prst="rect">
            <ns1:avLst/>
          </ns1:prstGeom>
        </ns0:spPr>
      </ns0:pic>
      <ns0:sp>
        <ns0:nvSpPr>
          <ns0:cNvPr id="438" name="path 438"/>
          <ns0:cNvSpPr/>
          <ns0:nvPr/>
        </ns0:nvSpPr>
        <ns0:spPr>
          <ns1:xfrm>
            <ns1:off x="4601138" y="1709689"/>
            <ns1:ext cx="68579" cy="309369"/>
          </ns1:xfrm>
          <ns1:custGeom>
            <ns1:avLst/>
            <ns1:gdLst/>
            <ns1:ahLst/>
            <ns1:cxnLst/>
            <ns1:rect l="0" t="0" r="0" b="0"/>
            <ns1:pathLst>
              <ns1:path w="107" h="487">
                <ns1:moveTo>
                  <ns1:pt x="0" y="487"/>
                </ns1:moveTo>
                <ns1:lnTo>
                  <ns1:pt x="107" y="487"/>
                </ns1:lnTo>
                <ns1:lnTo>
                  <ns1:pt x="107" y="0"/>
                </ns1:lnTo>
                <ns1:lnTo>
                  <ns1:pt x="0" y="0"/>
                </ns1:lnTo>
                <ns1:lnTo>
                  <ns1:pt x="0" y="487"/>
                </ns1:lnTo>
                <ns1:close/>
              </ns1:path>
            </ns1:pathLst>
          </ns1:cu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40" name="path 440"/>
          <ns0:cNvSpPr/>
          <ns0:nvPr/>
        </ns0:nvSpPr>
        <ns0:spPr>
          <ns1:xfrm>
            <ns1:off x="3770820" y="1709689"/>
            <ns1:ext cx="67820" cy="309369"/>
          </ns1:xfrm>
          <ns1:custGeom>
            <ns1:avLst/>
            <ns1:gdLst/>
            <ns1:ahLst/>
            <ns1:cxnLst/>
            <ns1:rect l="0" t="0" r="0" b="0"/>
            <ns1:pathLst>
              <ns1:path w="106" h="487">
                <ns1:moveTo>
                  <ns1:pt x="0" y="487"/>
                </ns1:moveTo>
                <ns1:lnTo>
                  <ns1:pt x="106" y="487"/>
                </ns1:lnTo>
                <ns1:lnTo>
                  <ns1:pt x="106" y="0"/>
                </ns1:lnTo>
                <ns1:lnTo>
                  <ns1:pt x="0" y="0"/>
                </ns1:lnTo>
                <ns1:lnTo>
                  <ns1:pt x="0" y="487"/>
                </ns1:lnTo>
                <ns1:close/>
              </ns1:path>
            </ns1:pathLst>
          </ns1:cu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42" name="textbox 442"/>
          <ns0:cNvSpPr/>
          <ns0:nvPr/>
        </ns0:nvSpPr>
        <ns0:spPr>
          <ns1:xfrm>
            <ns1:off x="396531" y="446468"/>
            <ns1:ext cx="667004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/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Matrixes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(1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0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34" name="group 34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444" name="path 444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46" name="path 446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48" name="textbox 448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26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50" name="rect 45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452" name="picture 45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14400" y="1524000"/>
            <ns1:ext cx="7454645" cy="5341618"/>
          </ns1:xfrm>
          <ns1:prstGeom prst="rect">
            <ns1:avLst/>
          </ns1:prstGeom>
        </ns0:spPr>
      </ns0:pic>
      <ns0:sp>
        <ns0:nvSpPr>
          <ns0:cNvPr id="454" name="textbox 454"/>
          <ns0:cNvSpPr/>
          <ns0:nvPr/>
        </ns0:nvSpPr>
        <ns0:spPr>
          <ns1:xfrm>
            <ns1:off x="396531" y="446468"/>
            <ns1:ext cx="667004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/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Matrixes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(2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0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36" name="group 36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456" name="path 45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58" name="path 45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60" name="textbox 460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27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62" name="rect 46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464" name="picture 46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66800" y="1632965"/>
            <ns1:ext cx="7344918" cy="5225034"/>
          </ns1:xfrm>
          <ns1:prstGeom prst="rect">
            <ns1:avLst/>
          </ns1:prstGeom>
        </ns0:spPr>
      </ns0:pic>
      <ns0:sp>
        <ns0:nvSpPr>
          <ns0:cNvPr id="466" name="textbox 466"/>
          <ns0:cNvSpPr/>
          <ns0:nvPr/>
        </ns0:nvSpPr>
        <ns0:spPr>
          <ns1:xfrm>
            <ns1:off x="396531" y="446468"/>
            <ns1:ext cx="667004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/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Matrixes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(3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0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38" name="group 38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468" name="path 468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70" name="path 470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72" name="textbox 472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28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74" name="rect 47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76" name="textbox 476"/>
          <ns0:cNvSpPr/>
          <ns0:nvPr/>
        </ns0:nvSpPr>
        <ns0:spPr>
          <ns1:xfrm>
            <ns1:off x="562269" y="1379709"/>
            <ns1:ext cx="8511540" cy="52876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12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6234" indent="-343534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qualitative risk analysis tool that helps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monitor risks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throughout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life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9144" indent="-289559" algn="l" rtl="0" eaLnBrk="0">
              <ns1:lnSpc>
                <ns1:spcPct val="92000"/>
              </ns1:lnSpc>
              <ns1:spcBef>
                <ns1:spcPts val="1509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establishes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periodic review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top ten</ns1:t>
            </ns1:r>
            <ns1:r>
              <ns1:rPr sz="1900" i="1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 items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management. Similar reviews can also occur with the c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ustomer.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-290195" algn="l" rtl="0" eaLnBrk="0">
              <ns1:lnSpc>
                <ns1:spcPct val="92000"/>
              </ns1:lnSpc>
              <ns1:spcBef>
                <ns1:spcPts val="150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review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includes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current ranking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19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previous ranking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number of times</ns1:t>
            </ns1:r>
            <ns1:r>
              <ns1:rPr sz="19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 appears on the list ov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er a time period, and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summary ofprogress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9144" algn="l" rtl="0" eaLnBrk="0">
              <ns1:lnSpc>
                <ns1:spcPct val="87000"/>
              </ns1:lnSpc>
              <ns1:spcBef>
                <ns1:spcPts val="593"/>
              </ns1:spcBef>
              <ns1:tabLst/>
            </ns1:pP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made in resolving the risk item since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previous review.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410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Goals of</ns1:t>
            </ns1:r>
            <ns1:r>
              <ns1:rPr sz="2200" kern="0" spc="-2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management review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-292100" algn="l" rtl="0" eaLnBrk="0">
              <ns1:lnSpc>
                <ns1:spcPct val="92000"/>
              </ns1:lnSpc>
              <ns1:spcBef>
                <ns1:spcPts val="1436"/>
              </ns1:spcBef>
              <ns1:tabLst/>
            </ns1:pPr>
            <ns1:r>
              <ns1:rPr sz="15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Keep management and customer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(if</ns1:t>
            </ns1:r>
            <ns1:r>
              <ns1:rPr sz="1900" kern="0" spc="-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included)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aware of major influences</ns1:t>
            </ns1: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could prevent or enhance the p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roject’s success;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2319" indent="-302259" algn="l" rtl="0" eaLnBrk="0">
              <ns1:lnSpc>
                <ns1:spcPct val="93000"/>
              </ns1:lnSpc>
              <ns1:spcBef>
                <ns1:spcPts val="1160"/>
              </ns1:spcBef>
              <ns1:tabLst/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By involving the customer, the project team may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 able to </ns1:t>
            </ns1:r>
            <ns1:r>
              <ns1:rPr sz="1900" b="1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consider</ns1:t>
            </ns1: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alternative strateg</ns1:t>
            </ns1:r>
            <ns1:r>
              <ns1:rPr sz="1900" b="1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ies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addressing the risks;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7000"/>
              </ns1:lnSpc>
              <ns1:tabLst/>
            </ns1:pPr>
            <ns1:endParaRPr sz="9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8282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776605" indent="-298450" algn="l" rtl="0" eaLnBrk="0">
              <ns1:lnSpc>
                <ns1:spcPct val="97000"/>
              </ns1:lnSpc>
              <ns1:tabLst/>
            </ns1:pPr>
            <ns1:r>
              <ns1:rPr sz="1500" b="1" i="1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</ns1:t>
            </ns1:r>
            <ns1:r>
              <ns1:rPr sz="1900" b="1" i="1" kern="0" spc="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Promote confid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ence in the</ns1:t>
            </ns1:r>
            <ns1:r>
              <ns1:rPr sz="1900" b="1" i="1" kern="0" spc="-2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team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by demonstrating to management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the customer that the team is aware of</ns1:t>
            </ns1:r>
            <ns1:r>
              <ns1:rPr sz="1900" kern="0" spc="-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significa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nt risks, has a strategy</ns1:t>
            </ns1:r>
            <ns1:r>
              <ns1:rPr sz="19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place, and is effe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ctively carrying out that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strategy.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478" name="picture 47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20" y="2931540"/>
            <ns1:ext cx="135255" cy="211073"/>
          </ns1:xfrm>
          <ns1:prstGeom prst="rect">
            <ns1:avLst/>
          </ns1:prstGeom>
        </ns0:spPr>
      </ns0:pic>
      <ns0:pic>
        <ns0:nvPicPr>
          <ns0:cNvPr id="480" name="picture 48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7" y="2207628"/>
            <ns1:ext cx="135255" cy="211073"/>
          </ns1:xfrm>
          <ns1:prstGeom prst="rect">
            <ns1:avLst/>
          </ns1:prstGeom>
        </ns0:spPr>
      </ns0:pic>
      <ns0:sp>
        <ns0:nvSpPr>
          <ns0:cNvPr id="482" name="textbox 482"/>
          <ns0:cNvSpPr/>
          <ns0:nvPr/>
        </ns0:nvSpPr>
        <ns0:spPr>
          <ns1:xfrm>
            <ns1:off x="402475" y="446468"/>
            <ns1:ext cx="672909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Top Ten Risk Item Tracki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ng</ns1:t>
            </ns1:r>
            <ns1:r>
              <ns1:rPr sz="3600" kern="0" spc="14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(1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40" name="group 40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484" name="path 484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86" name="path 486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488" name="picture 488">
            <ns1:hlinkClick ns2:id="rId5" action="ppaction://hlinkfile"/>
          </ns0:cNvPr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2895600" y="6760461"/>
            <ns1:ext cx="3810000" cy="364238"/>
          </ns1:xfrm>
          <ns1:prstGeom prst="rect">
            <ns1:avLst/>
          </ns1:prstGeom>
        </ns0:spPr>
      </ns0:pic>
      <ns0:sp>
        <ns0:nvSpPr>
          <ns0:cNvPr id="490" name="textbox 490"/>
          <ns0:cNvSpPr/>
          <ns0:nvPr/>
        </ns0:nvSpPr>
        <ns0:spPr>
          <ns1:xfrm>
            <ns1:off x="9260832" y="7059505"/>
            <ns1:ext cx="177164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29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9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92" name="rect 49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aphicFrame>
        <ns0:nvGraphicFramePr>
          <ns0:cNvPr id="494" name="table 494"/>
          <ns0:cNvGraphicFramePr>
            <ns1:graphicFrameLocks noGrp="1"/>
          </ns0:cNvGraphicFramePr>
          <ns0:nvPr/>
        </ns0:nvGraphicFramePr>
        <ns0:xfrm>
          <ns1:off x="560566" y="2273300"/>
          <ns1:ext cx="8609329" cy="4291965"/>
        </ns0:xfrm>
        <ns1:graphic>
          <ns1:graphicData uri="http://schemas.openxmlformats.org/drawingml/2006/table">
            <ns1:tbl>
              <ns1:tblPr/>
              <ns1:tblGrid>
                <ns1:gridCol w="1356360"/>
                <ns1:gridCol w="1235075"/>
                <ns1:gridCol w="1058544"/>
                <ns1:gridCol w="1219200"/>
                <ns1:gridCol w="3740150"/>
              </ns1:tblGrid>
              <ns1:tr h="363220">
                <ns1:tc gridSpan="5"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  <ns1:tabLst/>
                      </ns1:pPr>
                      <ns1:endParaRPr sz="7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3553459" algn="l" rtl="0" eaLnBrk="0">
                        <ns1:lnSpc>
                          <ns1:spcPct val="76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b="1" kern="0" spc="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Monthly</ns1:t>
                      </ns1:r>
                      <ns1:r>
                        <ns1:rPr sz="1600" b="1" kern="0" spc="1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b="1" kern="0" spc="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Ran</ns1:t>
                      </ns1:r>
                      <ns1:r>
                        <ns1:rPr sz="1600" b="1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king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 hMerge="1">
                  <ns1:txBody>
                    <ns1:bodyPr/>
                    <ns1:lstStyle/>
                    <ns1:p>
                      <ns1:endParaRPr/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 hMerge="1">
                  <ns1:txBody>
                    <ns1:bodyPr/>
                    <ns1:lstStyle/>
                    <ns1:p>
                      <ns1:endParaRPr/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 hMerge="1">
                  <ns1:txBody>
                    <ns1:bodyPr/>
                    <ns1:lstStyle/>
                    <ns1:p>
                      <ns1:endParaRPr/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 hMerge="1">
                  <ns1:txBody>
                    <ns1:bodyPr/>
                    <ns1:lstStyle/>
                    <ns1:p>
                      <ns1:endParaRPr/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</ns1:tr>
              <ns1:tr h="86804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15570" algn="l" rtl="0" eaLnBrk="0">
                        <ns1:lnSpc>
                          <ns1:spcPct val="76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Risk</ns1:t>
                      </ns1:r>
                      <ns1:r>
                        <ns1:rPr sz="1600" kern="0" spc="16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Event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9220" algn="l" rtl="0" eaLnBrk="0">
                        <ns1:lnSpc>
                          <ns1:spcPts val="1168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Rank This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  <ns1:p>
                      <ns1:pPr marL="109220" algn="l" rtl="0" eaLnBrk="0">
                        <ns1:lnSpc>
                          <ns1:spcPts val="2039"/>
                        </ns1:lnSpc>
                        <ns1:tabLst/>
                      </ns1:pPr>
                      <ns1:r>
                        <ns1:rPr sz="1600" kern="0" spc="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Month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91097"/>
                        </ns1:lnSpc>
                        <ns1:tabLst/>
                      </ns1:pPr>
                      <ns1:endParaRPr sz="1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9220" algn="l" rtl="0" eaLnBrk="0">
                        <ns1:lnSpc>
                          <ns1:spcPct val="111000"/>
                        </ns1:lnSpc>
                        <ns1:tabLst/>
                      </ns1:pPr>
                      <ns1:r>
                        <ns1:rPr sz="1600" kern="0" spc="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Rank</ns1:t>
                      </ns1:r>
                      <ns1:r>
                        <ns1:rPr sz="1600" kern="0" spc="20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Last    </ns1:t>
                      </ns1:r>
                      <ns1:r>
                        <ns1:rPr sz="1600" kern="0" spc="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Month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2000"/>
                        </ns1:lnSpc>
                        <ns1:tabLst/>
                      </ns1:pPr>
                      <ns1:endParaRPr sz="3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2710" indent="16509" algn="l" rtl="0" eaLnBrk="0">
                        <ns1:lnSpc>
                          <ns1:spcPct val="104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Number</ns1:t>
                      </ns1:r>
                      <ns1:r>
                        <ns1:rPr sz="1600" kern="0" spc="10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of</ns1:t>
                      </ns1:r>
                      <ns1:r>
                        <ns1:rPr sz="1600" kern="0" spc="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    </ns1:t>
                      </ns1:r>
                      <ns1:r>
                        <ns1:rPr sz="1600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Months</ns1:t>
                      </ns1:r>
                      <ns1:r>
                        <ns1:rPr sz="1600" kern="0" spc="20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in</ns1:t>
                      </ns1:r>
                      <ns1:r>
                        <ns1:rPr sz="1600" kern="0" spc="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     </ns1:t>
                      </ns1:r>
                      <ns1:r>
                        <ns1:rPr sz="1600" kern="0" spc="-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Top Ten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9220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Risk</ns1:t>
                      </ns1:r>
                      <ns1:r>
                        <ns1:rPr sz="1600" kern="0" spc="17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Resolution</ns1:t>
                      </ns1:r>
                      <ns1:r>
                        <ns1:rPr sz="1600" kern="0" spc="17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</ns1:t>
                      </ns1:r>
                      <ns1:r>
                        <ns1:rPr sz="1600" kern="0" spc="1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rogress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</ns1:tr>
              <ns1:tr h="6096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32000"/>
                        </ns1:lnSpc>
                        <ns1:tabLst/>
                      </ns1:pPr>
                      <ns1:endParaRPr sz="3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13664" indent="1905" algn="l" rtl="0" eaLnBrk="0">
                        <ns1:lnSpc>
                          <ns1:spcPct val="102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Inadequate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      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planning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81025" algn="l" rtl="0" eaLnBrk="0">
                        <ns1:lnSpc>
                          <ns1:spcPct val="76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1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485775" algn="l" rtl="0" eaLnBrk="0">
                        <ns1:lnSpc>
                          <ns1:spcPct val="76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2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59434" algn="l" rtl="0" eaLnBrk="0">
                        <ns1:lnSpc>
                          <ns1:spcPct val="76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4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32000"/>
                        </ns1:lnSpc>
                        <ns1:tabLst/>
                      </ns1:pPr>
                      <ns1:endParaRPr sz="3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7314" indent="-9525" algn="l" rtl="0" eaLnBrk="0">
                        <ns1:lnSpc>
                          <ns1:spcPct val="102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Working on</ns1:t>
                      </ns1:r>
                      <ns1:r>
                        <ns1:rPr sz="1600" kern="0" spc="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revising the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entire</ns1:t>
                      </ns1:r>
                      <ns1:r>
                        <ns1:rPr sz="16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project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      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management</ns1:t>
                      </ns1:r>
                      <ns1:r>
                        <ns1:rPr sz="16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pla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n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6096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4000"/>
                        </ns1:lnSpc>
                        <ns1:tabLst/>
                      </ns1:pPr>
                      <ns1:endParaRPr sz="7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15570" algn="l" rtl="0" eaLnBrk="0">
                        <ns1:lnSpc>
                          <ns1:spcPct val="67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Poor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  <ns1:p>
                      <ns1:pPr algn="l" rtl="0" eaLnBrk="0">
                        <ns1:lnSpc>
                          <ns1:spcPct val="111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7314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definition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74040" algn="l" rtl="0" eaLnBrk="0">
                        <ns1:lnSpc>
                          <ns1:spcPct val="76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2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484505" algn="l" rtl="0" eaLnBrk="0">
                        <ns1:lnSpc>
                          <ns1:spcPct val="76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3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65150" algn="l" rtl="0" eaLnBrk="0">
                        <ns1:lnSpc>
                          <ns1:spcPct val="76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3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32000"/>
                        </ns1:lnSpc>
                        <ns1:tabLst/>
                      </ns1:pPr>
                      <ns1:endParaRPr sz="3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330" indent="8254" algn="l" rtl="0" eaLnBrk="0">
                        <ns1:lnSpc>
                          <ns1:spcPct val="102000"/>
                        </ns1:lnSpc>
                        <ns1:tabLst/>
                      </ns1:pP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Holding</ns1:t>
                      </ns1:r>
                      <ns1:r>
                        <ns1:rPr sz="1600" kern="0" spc="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meetings with</ns1:t>
                      </ns1:r>
                      <ns1:r>
                        <ns1:rPr sz="16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proje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ct</ns1:t>
                      </ns1:r>
                      <ns1:r>
                        <ns1:rPr sz="16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customer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  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and sponsor to</ns1:t>
                      </ns1:r>
                      <ns1:r>
                        <ns1:rPr sz="16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clarify</ns1:t>
                      </ns1:r>
                      <ns1:r>
                        <ns1:rPr sz="1600" kern="0" spc="10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scope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6096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0964" algn="l" rtl="0" eaLnBrk="0">
                        <ns1:lnSpc>
                          <ns1:spcPct val="76000"/>
                        </ns1:lnSpc>
                        <ns1:tabLst/>
                      </ns1:pP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Absence</ns1:t>
                      </ns1:r>
                      <ns1:r>
                        <ns1:rPr sz="1600" kern="0" spc="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of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  <ns1:p>
                      <ns1:pPr marL="113664" algn="l" rtl="0" eaLnBrk="0">
                        <ns1:lnSpc>
                          <ns1:spcPts val="2039"/>
                        </ns1:lnSpc>
                        <ns1:tabLst/>
                      </ns1:pP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leadership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72769" algn="l" rtl="0" eaLnBrk="0">
                        <ns1:lnSpc>
                          <ns1:spcPct val="76000"/>
                        </ns1:lnSpc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3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492125" algn="l" rtl="0" eaLnBrk="0">
                        <ns1:lnSpc>
                          <ns1:spcPct val="76000"/>
                        </ns1:lnSpc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1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0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66419" algn="l" rtl="0" eaLnBrk="0">
                        <ns1:lnSpc>
                          <ns1:spcPct val="76000"/>
                        </ns1:lnSpc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2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31000"/>
                        </ns1:lnSpc>
                        <ns1:tabLst/>
                      </ns1:pPr>
                      <ns1:endParaRPr sz="3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4614" algn="l" rtl="0" eaLnBrk="0">
                        <ns1:lnSpc>
                          <ns1:spcPct val="102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600" kern="0" spc="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Assigned a</ns1:t>
                      </ns1:r>
                      <ns1:r>
                        <ns1:rPr sz="1600" kern="0" spc="15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new</ns1:t>
                      </ns1:r>
                      <ns1:r>
                        <ns1:rPr sz="1600" kern="0" spc="15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proj</ns1:t>
                      </ns1:r>
                      <ns1:r>
                        <ns1:rPr sz="1600" kern="0" spc="2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ect</ns1:t>
                      </ns1:r>
                      <ns1:r>
                        <ns1:rPr sz="1600" kern="0" spc="17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manager 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to</ns1:t>
                      </ns1:r>
                      <ns1:r>
                        <ns1:rPr sz="1600" kern="0" spc="1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lead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  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the</ns1:t>
                      </ns1:r>
                      <ns1:r>
                        <ns1:rPr sz="1600" kern="0" spc="1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project</ns1:t>
                      </ns1:r>
                      <ns1:r>
                        <ns1:rPr sz="1600" kern="0" spc="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after t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he</ns1:t>
                      </ns1:r>
                      <ns1:r>
                        <ns1:rPr sz="16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previous one</ns1:t>
                      </ns1:r>
                      <ns1:r>
                        <ns1:rPr sz="1600" kern="0" spc="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quit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6096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15570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Poor</ns1:t>
                      </ns1:r>
                      <ns1:r>
                        <ns1:rPr sz="1600" kern="0" spc="1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cost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  <ns1:p>
                      <ns1:pPr algn="l" rtl="0" eaLnBrk="0">
                        <ns1:lnSpc>
                          <ns1:spcPct val="120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6679" algn="l" rtl="0" eaLnBrk="0">
                        <ns1:lnSpc>
                          <ns1:spcPct val="76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estimates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67055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4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478790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4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65150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3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9220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Revising 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cost</ns1:t>
                      </ns1:r>
                      <ns1:r>
                        <ns1:rPr sz="1600" kern="0" spc="1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 </ns1:t>
                      </ns1: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estimates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6223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14935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Poor time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  <ns1:p>
                      <ns1:pPr algn="l" rtl="0" eaLnBrk="0">
                        <ns1:lnSpc>
                          <ns1:spcPct val="120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6679" algn="l" rtl="0" eaLnBrk="0">
                        <ns1:lnSpc>
                          <ns1:spcPct val="76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estimates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72769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5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483869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5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564515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-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3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9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8585" algn="l" rtl="0" eaLnBrk="0">
                        <ns1:lnSpc>
                          <ns1:spcPct val="76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Calibri"/>
                          <ns1:ea typeface="Calibri"/>
                          <ns1:cs typeface="Calibri"/>
                        </ns1:rPr>
                        <ns1:t>Revising schedule estimates</ns1:t>
                      </ns1:r>
                      <ns1:endParaRPr sz="1600" dirty="0">
                        <ns1:latin typeface="Calibri"/>
                        <ns1:ea typeface="Calibri"/>
                        <ns1:cs typeface="Calibri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496" name="textbox 496"/>
          <ns0:cNvSpPr/>
          <ns0:nvPr/>
        </ns0:nvSpPr>
        <ns0:spPr>
          <ns1:xfrm>
            <ns1:off x="562282" y="1379717"/>
            <ns1:ext cx="7980044" cy="64706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2415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1950" indent="-349884" algn="l" rtl="0" eaLnBrk="0">
              <ns1:lnSpc>
                <ns1:spcPct val="94000"/>
              </ns1:lnSpc>
              <ns1:tabLst/>
            </ns1:pPr>
            <ns1:r>
              <ns1:rPr sz="1900" kern="0" spc="-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Table</ns1:t>
            </ns1:r>
            <ns1:r>
              <ns1:rPr sz="2200" kern="0" spc="2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11-5 provides a sample</ns1:t>
            </ns1:r>
            <ns1:r>
              <ns1:rPr sz="22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Top</ns1:t>
            </ns1:r>
            <ns1:r>
              <ns1:rPr sz="2200" i="1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Ten Risk</ns1:t>
            </ns1:r>
            <ns1:r>
              <ns1:rPr sz="2200" i="1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Item</ns1:t>
            </ns1:r>
            <ns1:r>
              <ns1:rPr sz="2200" i="1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Trackin</ns1:t>
            </ns1:r>
            <ns1:r>
              <ns1:rPr sz="2200" i="1" kern="0" spc="-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 </ns1:t>
            </ns1:r>
            <ns1:r>
              <ns1:rPr sz="2200" kern="0" spc="-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chart that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could be used at a management review meeting for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project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498" name="textbox 498"/>
          <ns0:cNvSpPr/>
          <ns0:nvPr/>
        </ns0:nvSpPr>
        <ns0:spPr>
          <ns1:xfrm>
            <ns1:off x="402475" y="446468"/>
            <ns1:ext cx="672909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Top Ten Risk Item Tracki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ng</ns1:t>
            </ns1:r>
            <ns1:r>
              <ns1:rPr sz="3600" kern="0" spc="14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(2</ns1:t>
            </ns1:r>
            <ns1:r>
              <ns1:rPr sz="3600" kern="0" spc="1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42" name="group 42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500" name="path 500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02" name="path 502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04" name="textbox 504"/>
          <ns0:cNvSpPr/>
          <ns0:nvPr/>
        </ns0:nvSpPr>
        <ns0:spPr>
          <ns1:xfrm>
            <ns1:off x="2632290" y="6747467"/>
            <ns1:ext cx="4472940" cy="2235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79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2000"/>
              </ns1:lnSpc>
              <ns1:tabLst/>
            </ns1:pPr>
            <ns1:r>
              <ns1:rPr sz="1800" kern="0" spc="-1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Table</ns1:t>
            </ns1:r>
            <ns1:r>
              <ns1:rPr sz="1800" kern="0" spc="14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 </ns1:t>
            </ns1:r>
            <ns1:r>
              <ns1:rPr sz="1800" kern="0" spc="-1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11-5</ns1:t>
            </ns1:r>
            <ns1:r>
              <ns1:rPr sz="1800" kern="0" spc="16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 </ns1:t>
            </ns1:r>
            <ns1:r>
              <ns1:rPr sz="1800" kern="0" spc="-1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Example of top</ns1:t>
            </ns1:r>
            <ns1:r>
              <ns1:rPr sz="1800" kern="0" spc="-2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 ten</ns1:t>
            </ns1:r>
            <ns1:r>
              <ns1:rPr sz="1800" kern="0" spc="15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 </ns1:t>
            </ns1:r>
            <ns1:r>
              <ns1:rPr sz="1800" kern="0" spc="-2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risk</ns1:t>
            </ns1:r>
            <ns1:r>
              <ns1:rPr sz="1800" kern="0" spc="9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 </ns1:t>
            </ns1:r>
            <ns1:r>
              <ns1:rPr sz="1800" kern="0" spc="-20" dirty="0">
                <ns1:solidFill>
                  <ns1:srgbClr val="004978">
                    <ns1:alpha val="100000"/>
                  </ns1:srgbClr>
                </ns1:solidFill>
                <ns1:latin typeface="Calibri"/>
                <ns1:ea typeface="Calibri"/>
                <ns1:cs typeface="Calibri"/>
              </ns1:rPr>
              <ns1:t>item tracking</ns1:t>
            </ns1:r>
            <ns1:endParaRPr sz="1800" dirty="0">
              <ns1:latin typeface="Calibri"/>
              <ns1:ea typeface="Calibri"/>
              <ns1:cs typeface="Calibri"/>
            </ns1:endParaRPr>
          </ns1:p>
        </ns0:txBody>
      </ns0:sp>
      <ns0:sp>
        <ns0:nvSpPr>
          <ns0:cNvPr id="506" name="textbox 506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30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0" name="rect 3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2" name="rect 32"/>
          <ns0:cNvSpPr/>
          <ns0:nvPr/>
        </ns0:nvSpPr>
        <ns0:spPr>
          <ns1:xfrm>
            <ns1:off x="3419741" y="6119381"/>
            <ns1:ext cx="423669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4" name="textbox 34"/>
          <ns0:cNvSpPr/>
          <ns0:nvPr/>
        </ns0:nvSpPr>
        <ns0:spPr>
          <ns1:xfrm>
            <ns1:off x="400189" y="171691"/>
            <ns1:ext cx="8735059" cy="654176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34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19684" algn="l" rtl="0" eaLnBrk="0">
              <ns1:lnSpc>
                <ns1:spcPct val="87000"/>
              </ns1:lnSpc>
              <ns1:spcBef>
                <ns1:spcPts val="519"/>
              </ns1:spcBef>
              <ns1:tabLst>
                <ns1:tab pos="8721725" algn="l"/>
              </ns1:tabLst>
            </ns1:pP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(1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u="sng" kern="0" spc="-2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523875" indent="-349250" algn="l" rtl="0" eaLnBrk="0">
              <ns1:lnSpc>
                <ns1:spcPct val="95000"/>
              </ns1:lnSpc>
              <ns1:spcBef>
                <ns1:spcPts val="145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 management is the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art and science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identifying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analyz</ns1:t>
            </ns1:r>
            <ns1:r>
              <ns1:rPr sz="22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ing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responding to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2200" i="1" kern="0" spc="-1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throughout the project life and in the best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interests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meeting</ns1:t>
            </ns1:r>
            <ns1:r>
              <ns1:rPr sz="22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2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objectives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514984" indent="-340359" algn="l" rtl="0" eaLnBrk="0">
              <ns1:lnSpc>
                <ns1:spcPct val="93000"/>
              </ns1:lnSpc>
              <ns1:spcBef>
                <ns1:spcPts val="1270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management is often overlooked in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P.M.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but can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help improve the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ultimate</ns1:t>
            </ns1:r>
            <ns1:r>
              <ns1:rPr sz="22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success</ns1:t>
            </ns1:r>
            <ns1:r>
              <ns1:rPr sz="22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43610" indent="-292100" algn="l" rtl="0" eaLnBrk="0">
              <ns1:lnSpc>
                <ns1:spcPct val="92000"/>
              </ns1:lnSpc>
              <ns1:spcBef>
                <ns1:spcPts val="1509"/>
              </ns1:spcBef>
              <ns1:tabLst>
                <ns1:tab pos="78676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Have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positive impact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selecting</ns1:t>
            </ns1:r>
            <ns1:r>
              <ns1:rPr sz="1900" i="1" kern="0" spc="-2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determining their scope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developing realistic schedules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cost estimates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33450" indent="-281940" algn="l" rtl="0" eaLnBrk="0">
              <ns1:lnSpc>
                <ns1:spcPct val="97000"/>
              </ns1:lnSpc>
              <ns1:spcBef>
                <ns1:spcPts val="1465"/>
              </ns1:spcBef>
              <ns1:tabLst>
                <ns1:tab pos="78676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Help project stakeholders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understand the nature of the</ns1:t>
            </ns1:r>
            <ns1:r>
              <ns1:rPr sz="1900" i="1" kern="0" spc="-2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involve team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members in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defining strengths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weaknesses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 help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integrate the ot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her</ns1:t>
            </ns1:r>
            <ns1:r>
              <ns1:rPr sz="1900" i="1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i="1" kern="0" spc="1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P.M. </ns1:t>
            </ns1:r>
            <ns1:r>
              <ns1:rPr sz="19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knowledge</ns1:t>
            </ns1:r>
            <ns1:r>
              <ns1:rPr sz="1900" i="1" kern="0" spc="1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areas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514350" indent="-339725" algn="l" rtl="0" eaLnBrk="0">
              <ns1:lnSpc>
                <ns1:spcPct val="93000"/>
              </ns1:lnSpc>
              <ns1:spcBef>
                <ns1:spcPts val="12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Good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often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goes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unnoticed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because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results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2200" kern="0" spc="-3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fewer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problems and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more expeditious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resolutio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marL="944244" indent="-292734" algn="l" rtl="0" eaLnBrk="0">
              <ns1:lnSpc>
                <ns1:spcPct val="97000"/>
              </ns1:lnSpc>
              <ns1:tabLst>
                <ns1:tab pos="78676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May be difficult for outsiders to tell whet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her the project success was due to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management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luck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but project teams know that the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ir projects worked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 better because of</ns1:t>
            </ns1:r>
            <ns1:r>
              <ns1:rPr sz="1900" kern="0" spc="-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good risk management.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6" name="picture 3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7" y="5865253"/>
            <ns1:ext cx="135255" cy="211074"/>
          </ns1:xfrm>
          <ns1:prstGeom prst="rect">
            <ns1:avLst/>
          </ns1:prstGeom>
        </ns0:spPr>
      </ns0:pic>
      <ns0:pic>
        <ns0:nvPicPr>
          <ns0:cNvPr id="38" name="picture 3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19" y="4051681"/>
            <ns1:ext cx="135255" cy="211073"/>
          </ns1:xfrm>
          <ns1:prstGeom prst="rect">
            <ns1:avLst/>
          </ns1:prstGeom>
        </ns0:spPr>
      </ns0:pic>
      <ns0:pic>
        <ns0:nvPicPr>
          <ns0:cNvPr id="40" name="picture 40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219" y="3327781"/>
            <ns1:ext cx="135255" cy="211073"/>
          </ns1:xfrm>
          <ns1:prstGeom prst="rect">
            <ns1:avLst/>
          </ns1:prstGeom>
        </ns0:spPr>
      </ns0:pic>
      <ns0:sp>
        <ns0:nvSpPr>
          <ns0:cNvPr id="42" name="rect 42"/>
          <ns0:cNvSpPr/>
          <ns0:nvPr/>
        </ns0:nvSpPr>
        <ns0:spPr>
          <ns1:xfrm>
            <ns1:off x="7201661" y="1138425"/>
            <ns1:ext cx="1920240" cy="193550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4" name="textbox 44"/>
          <ns0:cNvSpPr/>
          <ns0:nvPr/>
        </ns0:nvSpPr>
        <ns0:spPr>
          <ns1:xfrm>
            <ns1:off x="9336325" y="7059505"/>
            <ns1:ext cx="10160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08" name="rect 50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10" name="textbox 510"/>
          <ns0:cNvSpPr/>
          <ns0:nvPr/>
        </ns0:nvSpPr>
        <ns0:spPr>
          <ns1:xfrm>
            <ns1:off x="562281" y="1379709"/>
            <ns1:ext cx="8563609" cy="457136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20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6395" indent="-354329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Often follow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qualitative risk analysis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yet both c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be done together or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separatel</ns1:t>
            </ns1:r>
            <ns1:r>
              <ns1:rPr sz="2200" kern="0" spc="-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354965" indent="-342265" algn="l" rtl="0" eaLnBrk="0">
              <ns1:lnSpc>
                <ns1:spcPct val="93000"/>
              </ns1:lnSpc>
              <ns1:spcBef>
                <ns1:spcPts val="1570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nature</ns1:t>
            </ns1:r>
            <ns1:r>
              <ns1:rPr sz="2200" kern="0" spc="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200" kern="0" spc="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availability</ns1:t>
            </ns1:r>
            <ns1:r>
              <ns1:rPr sz="2200" kern="0" spc="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time</ns1:t>
            </ns1:r>
            <ns1:r>
              <ns1:rPr sz="2200" kern="0" spc="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200" kern="0" spc="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money</ns1:t>
            </ns1:r>
            <ns1:r>
              <ns1:rPr sz="2200" kern="0" spc="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affect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which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analysis techniques are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used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489584" algn="l" rtl="0" eaLnBrk="0">
              <ns1:lnSpc>
                <ns1:spcPct val="88000"/>
              </ns1:lnSpc>
              <ns1:spcBef>
                <ns1:spcPts val="57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some projects, the team may only perform q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ualitative risk analysis.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6765" indent="-297179" algn="l" rtl="0" eaLnBrk="0">
              <ns1:lnSpc>
                <ns1:spcPct val="93000"/>
              </ns1:lnSpc>
              <ns1:spcBef>
                <ns1:spcPts val="1582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Large, complex projects involving leading edge technologi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 often require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extensive qua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ntitative risk analysis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586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Quantitative risk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analysis techniques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98475" algn="l" rtl="0" eaLnBrk="0">
              <ns1:lnSpc>
                <ns1:spcPct val="87000"/>
              </ns1:lnSpc>
              <ns1:spcBef>
                <ns1:spcPts val="1725"/>
              </ns1:spcBef>
              <ns1:tabLst/>
            </ns1:pPr>
            <ns1:r>
              <ns1:rPr sz="15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19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tree</ns1:t>
            </ns1:r>
            <ns1:r>
              <ns1:rPr sz="1900" kern="0" spc="1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0059" algn="l" rtl="0" eaLnBrk="0">
              <ns1:lnSpc>
                <ns1:spcPct val="75000"/>
              </ns1:lnSpc>
              <ns1:spcBef>
                <ns1:spcPts val="1606"/>
              </ns1:spcBef>
              <ns1:tabLst/>
            </ns1:pPr>
            <ns1:r>
              <ns1:rPr sz="15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</ns1:t>
            </ns1:r>
            <ns1:r>
              <ns1:rPr sz="1500" kern="0" spc="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Simulation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0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21000"/>
              </ns1:lnSpc>
              <ns1:tabLst/>
            </ns1:pPr>
            <ns1:endParaRPr sz="400" dirty="0">
              <ns1:latin typeface="Arial"/>
              <ns1:ea typeface="Arial"/>
              <ns1:cs typeface="Arial"/>
            </ns1:endParaRPr>
          </ns1:p>
          <ns1:p>
            <ns1:pPr marL="483869" algn="l" rtl="0" eaLnBrk="0">
              <ns1:lnSpc>
                <ns1:spcPct val="87000"/>
              </ns1:lnSpc>
              <ns1:tabLst/>
            </ns1:pPr>
            <ns1:r>
              <ns1:rPr sz="15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</ns1:t>
            </ns1:r>
            <ns1:r>
              <ns1:rPr sz="1500" kern="0" spc="1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Sensitivity analysis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512" name="picture 51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7" y="3525901"/>
            <ns1:ext cx="135255" cy="211073"/>
          </ns1:xfrm>
          <ns1:prstGeom prst="rect">
            <ns1:avLst/>
          </ns1:prstGeom>
        </ns0:spPr>
      </ns0:pic>
      <ns0:pic>
        <ns0:nvPicPr>
          <ns0:cNvPr id="514" name="picture 514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7" y="3068701"/>
            <ns1:ext cx="135255" cy="211073"/>
          </ns1:xfrm>
          <ns1:prstGeom prst="rect">
            <ns1:avLst/>
          </ns1:prstGeom>
        </ns0:spPr>
      </ns0:pic>
      <ns0:sp>
        <ns0:nvSpPr>
          <ns0:cNvPr id="516" name="textbox 516"/>
          <ns0:cNvSpPr/>
          <ns0:nvPr/>
        </ns0:nvSpPr>
        <ns0:spPr>
          <ns1:xfrm>
            <ns1:off x="396074" y="446468"/>
            <ns1:ext cx="7014209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Perform Quantitative Risk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Analysis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44" name="group 44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518" name="path 518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20" name="path 520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22" name="textbox 522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31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24" name="rect 52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26" name="textbox 526"/>
          <ns0:cNvSpPr/>
          <ns0:nvPr/>
        </ns0:nvSpPr>
        <ns0:spPr>
          <ns1:xfrm>
            <ns1:off x="486082" y="1503560"/>
            <ns1:ext cx="8317230" cy="499427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12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5600" indent="-343534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</ns1:t>
            </ns1:r>
            <ns1:r>
              <ns1:rPr sz="22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 tree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is a diagramming analysis technique use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 to help select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best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course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action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when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future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outcomes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uncertain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786130" indent="-296545" algn="l" rtl="0" eaLnBrk="0">
              <ns1:lnSpc>
                <ns1:spcPct val="92000"/>
              </ns1:lnSpc>
              <ns1:spcBef>
                <ns1:spcPts val="57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is a graphical and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chronological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representation of</ns1:t>
            </ns1:r>
            <ns1:r>
              <ns1:rPr sz="19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d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ecision problem,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consisting of</ns1:t>
            </ns1:r>
            <ns1:r>
              <ns1:rPr sz="19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following elements: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16915" algn="l" rtl="0" eaLnBrk="0">
              <ns1:lnSpc>
                <ns1:spcPct val="76000"/>
              </ns1:lnSpc>
              <ns1:spcBef>
                <ns1:spcPts val="1830"/>
              </ns1:spcBef>
              <ns1:tabLst>
                <ns1:tab pos="1196339" algn="l"/>
              </ns1:tabLst>
            </ns1:pP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2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19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7680" algn="l" rtl="0" eaLnBrk="0">
              <ns1:lnSpc>
                <ns1:spcPts val="1959"/>
              </ns1:lnSpc>
              <ns1:spcBef>
                <ns1:spcPts val="1645"/>
              </ns1:spcBef>
              <ns1:tabLst/>
            </ns1:pPr>
            <ns1:r>
              <ns1:rPr sz="2700" kern="0" spc="130" dirty="0">
                <ns1:solidFill>
                  <ns1:srgbClr val="890000">
                    <ns1:alpha val="100000"/>
                  </ns1:srgbClr>
                </ns1:solidFill>
                <ns1:latin typeface="Microsoft YaHei"/>
                <ns1:ea typeface="Microsoft YaHei"/>
                <ns1:cs typeface="Microsoft YaHei"/>
              </ns1:rPr>
              <ns1:t>●</ns1:t>
            </ns1:r>
            <ns1:r>
              <ns1:rPr sz="2700" kern="0" spc="130" dirty="0">
                <ns1:solidFill>
                  <ns1:srgbClr val="890000">
                    <ns1:alpha val="100000"/>
                  </ns1:srgbClr>
                </ns1:solidFill>
                <ns1:latin typeface="Microsoft YaHei"/>
                <ns1:ea typeface="Microsoft YaHei"/>
                <ns1:cs typeface="Microsoft YaHei"/>
              </ns1:rPr>
              <ns1:t>    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1900" kern="0" spc="1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687705" algn="l" rtl="0" eaLnBrk="0">
              <ns1:lnSpc>
                <ns1:spcPct val="86000"/>
              </ns1:lnSpc>
              <ns1:spcBef>
                <ns1:spcPts val="571"/>
              </ns1:spcBef>
              <ns1:tabLst>
                <ns1:tab pos="119380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end</ns1:t>
            </ns1:r>
            <ns1:r>
              <ns1:rPr sz="19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</ns1:t>
            </ns1:r>
            <ns1:r>
              <ns1:rPr sz="1900" kern="0" spc="1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often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omitted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04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04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1145539" algn="l" rtl="0" eaLnBrk="0">
              <ns1:lnSpc>
                <ns1:spcPct val="87000"/>
              </ns1:lnSpc>
              <ns1:spcBef>
                <ns1:spcPts val="571"/>
              </ns1:spcBef>
              <ns1:tabLst>
                <ns1:tab pos="119443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branches leaving decision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node represent the </ns1:t>
            </ns1:r>
            <ns1:r>
              <ns1:rPr sz="1900" u="sng" kern="0" spc="30" dirty="0">
                <ns1:solidFill>
                  <ns1:srgbClr val="0099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different decisions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80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24000"/>
              </ns1:lnSpc>
              <ns1:tabLst/>
            </ns1:pPr>
            <ns1:endParaRPr sz="400" dirty="0">
              <ns1:latin typeface="Arial"/>
              <ns1:ea typeface="Arial"/>
              <ns1:cs typeface="Arial"/>
            </ns1:endParaRPr>
          </ns1:p>
          <ns1:p>
            <ns1:pPr marL="1143635" algn="l" rtl="0" eaLnBrk="0">
              <ns1:lnSpc>
                <ns1:spcPct val="225000"/>
              </ns1:lnSpc>
              <ns1:spcBef>
                <ns1:spcPts val="1"/>
              </ns1:spcBef>
              <ns1:tabLst>
                <ns1:tab pos="123380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3000" kern="0" spc="110" baseline="1736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000" kern="0" spc="0" baseline="1736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branches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000" kern="0" spc="0" baseline="1736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leaving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000" kern="0" spc="0" baseline="1736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000" kern="0" spc="0" baseline="1736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000" kern="0" spc="0" baseline="1736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represent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000" kern="0" spc="0" baseline="1736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000" u="sng" kern="0" spc="0" baseline="1736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different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-</ns1:t>
            </ns1:r>
            <ns1:r>
              <ns1:rPr sz="3000" u="sng" kern="0" spc="0" baseline="1736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outcomes</ns1:t>
            </ns1:r>
            <ns1:endParaRPr sz="3000" baseline="1736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528" name="picture 52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42379" y="5851397"/>
            <ns1:ext cx="887535" cy="608074"/>
          </ns1:xfrm>
          <ns1:prstGeom prst="rect">
            <ns1:avLst/>
          </ns1:prstGeom>
        </ns0:spPr>
      </ns0:pic>
      <ns0:pic>
        <ns0:nvPicPr>
          <ns0:cNvPr id="530" name="picture 53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745425" y="4819650"/>
            <ns1:ext cx="886777" cy="605027"/>
          </ns1:xfrm>
          <ns1:prstGeom prst="rect">
            <ns1:avLst/>
          </ns1:prstGeom>
        </ns0:spPr>
      </ns0:pic>
      <ns0:grpSp>
        <ns0:nvGrpSpPr>
          <ns0:cNvPr id="46" name="group 46"/>
          <ns0:cNvGrpSpPr/>
          <ns0:nvPr/>
        </ns0:nvGrpSpPr>
        <ns0:grpSpPr>
          <ns1:xfrm rot="21600000">
            <ns1:off x="946973" y="4026026"/>
            <ns1:ext cx="227077" cy="336804"/>
            <ns1:chOff x="0" y="0"/>
            <ns1:chExt cx="227077" cy="336804"/>
          </ns1:xfrm>
        </ns0:grpSpPr>
        <ns0:sp>
          <ns0:nvSpPr>
            <ns0:cNvPr id="532" name="path 532"/>
            <ns0:cNvSpPr/>
            <ns0:nvPr/>
          </ns0:nvSpPr>
          <ns0:spPr>
            <ns1:xfrm>
              <ns1:off x="2857" y="3810"/>
              <ns1:ext cx="219457" cy="329183"/>
            </ns1:xfrm>
            <ns1:custGeom>
              <ns1:avLst/>
              <ns1:gdLst/>
              <ns1:ahLst/>
              <ns1:cxnLst/>
              <ns1:rect l="0" t="0" r="0" b="0"/>
              <ns1:pathLst>
                <ns1:path w="345" h="518">
                  <ns1:moveTo>
                    <ns1:pt x="345" y="518"/>
                  </ns1:moveTo>
                  <ns1:lnTo>
                    <ns1:pt x="0" y="259"/>
                  </ns1:lnTo>
                  <ns1:lnTo>
                    <ns1:pt x="345" y="0"/>
                  </ns1:lnTo>
                </ns1:path>
              </ns1:pathLst>
            </ns1:custGeom>
            <ns1:solidFill>
              <ns1:srgbClr val="000099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34" name="path 534"/>
            <ns0:cNvSpPr/>
            <ns0:nvPr/>
          </ns0:nvSpPr>
          <ns0:spPr>
            <ns1:xfrm>
              <ns1:off x="0" y="0"/>
              <ns1:ext cx="227077" cy="336804"/>
            </ns1:xfrm>
            <ns1:custGeom>
              <ns1:avLst/>
              <ns1:gdLst/>
              <ns1:ahLst/>
              <ns1:cxnLst/>
              <ns1:rect l="0" t="0" r="0" b="0"/>
              <ns1:pathLst>
                <ns1:path w="357" h="530">
                  <ns1:moveTo>
                    <ns1:pt x="350" y="524"/>
                  </ns1:moveTo>
                  <ns1:lnTo>
                    <ns1:pt x="4" y="265"/>
                  </ns1:lnTo>
                  <ns1:lnTo>
                    <ns1:pt x="350" y="6"/>
                  </ns1:lnTo>
                  <ns1:lnTo>
                    <ns1:pt x="350" y="524"/>
                  </ns1:lnTo>
                  <ns1:close/>
                </ns1:path>
              </ns1:pathLst>
            </ns1:custGeom>
            <ns1:noFill/>
            <ns1:ln w="9525" cap="flat">
              <ns1:solidFill>
                <ns1:srgbClr val="000000"/>
              </ns1:solidFill>
              <ns1:prstDash val="solid"/>
              <ns1:miter lim="80000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36" name="path 536"/>
          <ns0:cNvSpPr/>
          <ns0:nvPr/>
        </ns0:nvSpPr>
        <ns0:spPr>
          <ns1:xfrm>
            <ns1:off x="974025" y="3109911"/>
            <ns1:ext cx="228982" cy="228982"/>
          </ns1:xfrm>
          <ns1:custGeom>
            <ns1:avLst/>
            <ns1:gdLst/>
            <ns1:ahLst/>
            <ns1:cxnLst/>
            <ns1:rect l="0" t="0" r="0" b="0"/>
            <ns1:pathLst>
              <ns1:path w="360" h="360">
                <ns1:moveTo>
                  <ns1:pt x="7" y="353"/>
                </ns1:moveTo>
                <ns1:lnTo>
                  <ns1:pt x="353" y="353"/>
                </ns1:lnTo>
                <ns1:lnTo>
                  <ns1:pt x="353" y="7"/>
                </ns1:lnTo>
                <ns1:lnTo>
                  <ns1:pt x="7" y="7"/>
                </ns1:lnTo>
                <ns1:lnTo>
                  <ns1:pt x="7" y="353"/>
                </ns1:lnTo>
                <ns1:close/>
              </ns1:path>
            </ns1:pathLst>
          </ns1:custGeom>
          <ns1:solidFill>
            <ns1:srgbClr val="009900">
              <ns1:alpha val="100000"/>
            </ns1:srgbClr>
          </ns1:solidFill>
          <ns1:ln w="9525" cap="flat">
            <ns1:solidFill>
              <ns1:srgbClr val="000000"/>
            </ns1:solidFill>
            <ns1:prstDash val="solid"/>
            <ns1:miter lim="80000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538" name="picture 53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976007" y="2369579"/>
            <ns1:ext cx="135255" cy="211073"/>
          </ns1:xfrm>
          <ns1:prstGeom prst="rect">
            <ns1:avLst/>
          </ns1:prstGeom>
        </ns0:spPr>
      </ns0:pic>
      <ns0:sp>
        <ns0:nvSpPr>
          <ns0:cNvPr id="540" name="textbox 540"/>
          <ns0:cNvSpPr/>
          <ns0:nvPr/>
        </ns0:nvSpPr>
        <ns0:spPr>
          <ns1:xfrm>
            <ns1:off x="472731" y="446468"/>
            <ns1:ext cx="597344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Trees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(1</ns1:t>
            </ns1:r>
            <ns1:r>
              <ns1:rPr sz="3600" kern="0" spc="18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48" name="group 48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542" name="path 542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44" name="path 544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46" name="textbox 546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32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48" name="rect 54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50" name="textbox 550"/>
          <ns0:cNvSpPr/>
          <ns0:nvPr/>
        </ns0:nvSpPr>
        <ns0:spPr>
          <ns1:xfrm>
            <ns1:off x="697999" y="1411440"/>
            <ns1:ext cx="8317230" cy="52501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997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474980" indent="-434340" algn="l" rtl="0" eaLnBrk="0">
              <ns1:lnSpc>
                <ns1:spcPct val="88000"/>
              </ns1:lnSpc>
              <ns1:tabLst/>
            </ns1:pP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Decision trees are composed</ns1:t>
            </ns1:r>
            <ns1:r>
              <ns1:rPr sz="22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nodes</ns1:t>
            </ns1:r>
            <ns1:r>
              <ns1:rPr sz="2200" i="1" kern="0" spc="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(circles,</ns1:t>
            </ns1:r>
            <ns1:r>
              <ns1:rPr sz="22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squares,</ns1:t>
            </ns1:r>
            <ns1:r>
              <ns1:rPr sz="22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triangles)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branc</ns1:t>
            </ns1:r>
            <ns1:r>
              <ns1:rPr sz="22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hes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(lines)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70534" indent="-456565" algn="l" rtl="0" eaLnBrk="0">
              <ns1:lnSpc>
                <ns1:spcPct val="92000"/>
              </ns1:lnSpc>
              <ns1:spcBef>
                <ns1:spcPts val="1536"/>
              </ns1:spcBef>
              <ns1:tabLst/>
            </ns1:pP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The nodes represent points in time. There</ns1:t>
            </ns1:r>
            <ns1:r>
              <ns1:rPr sz="22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three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types</ns1:t>
            </ns1:r>
            <ns1:r>
              <ns1:rPr sz="22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nodes:</ns1:t>
            </ns1:r>
            <ns1:r>
              <ns1:rPr sz="2200" kern="0" spc="2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1)  </ns1:t>
            </ns1:r>
            <ns1:r>
              <ns1:rPr sz="2200" i="1" kern="0" spc="0" dirty="0">
                <ns1:solidFill>
                  <ns1:srgbClr val="0099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2200" i="1" kern="0" spc="10" dirty="0">
                <ns1:solidFill>
                  <ns1:srgbClr val="0099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99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</ns1:t>
            </ns1:r>
            <ns1:r>
              <ns1:rPr sz="2200" i="1" kern="0" spc="10" dirty="0">
                <ns1:solidFill>
                  <ns1:srgbClr val="0099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square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), 2)</ns1:t>
            </ns1:r>
            <ns1:r>
              <ns1:rPr sz="2200" kern="0" spc="-2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22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</ns1:t>
            </ns1:r>
            <ns1:r>
              <ns1:rPr sz="22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circle), and</ns1:t>
            </ns1:r>
            <ns1:r>
              <ns1:rPr sz="22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end node  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(a triangle)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19684" algn="l" rtl="0" eaLnBrk="0">
              <ns1:lnSpc>
                <ns1:spcPct val="88000"/>
              </ns1:lnSpc>
              <ns1:spcBef>
                <ns1:spcPts val="1529"/>
              </ns1:spcBef>
              <ns1:tabLst/>
            </ns1:pPr>
            <ns1:r>
              <ns1:rPr sz="22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</ns1:t>
            </ns1:r>
            <ns1:r>
              <ns1:rPr sz="22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Time</ns1:t>
            </ns1:r>
            <ns1:r>
              <ns1:rPr sz="22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proceeds</ns1:t>
            </ns1:r>
            <ns1:r>
              <ns1:rPr sz="2200" kern="0" spc="-4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from</ns1:t>
            </ns1:r>
            <ns1:r>
              <ns1:rPr sz="22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left</ns1:t>
            </ns1:r>
            <ns1:r>
              <ns1:rPr sz="22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2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right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67359" indent="-455294" algn="l" rtl="0" eaLnBrk="0">
              <ns1:lnSpc>
                <ns1:spcPct val="88000"/>
              </ns1:lnSpc>
              <ns1:spcBef>
                <ns1:spcPts val="1224"/>
              </ns1:spcBef>
              <ns1:tabLst/>
            </ns1:pP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Branches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leading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2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22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.,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represent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possible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.,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outcomes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uncertain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events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);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74344" algn="l" rtl="0" eaLnBrk="0">
              <ns1:lnSpc>
                <ns1:spcPct val="88000"/>
              </ns1:lnSpc>
              <ns1:spcBef>
                <ns1:spcPts val="634"/>
              </ns1:spcBef>
              <ns1:tabLst/>
            </ns1:pP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 maker can choose the preferred branch (respectively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2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cannot 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</ns1:t>
            </ns1:r>
            <ns1:r>
              <ns1:rPr sz="22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which</ns1:t>
            </ns1:r>
            <ns1:r>
              <ns1:rPr sz="22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these</ns1:t>
            </ns1:r>
            <ns1:r>
              <ns1:rPr sz="22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200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</ns1:t>
            </ns1:r>
            <ns1:r>
              <ns1:rPr sz="22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75615" indent="-454025" algn="l" rtl="0" eaLnBrk="0">
              <ns1:lnSpc>
                <ns1:spcPct val="88000"/>
              </ns1:lnSpc>
              <ns1:spcBef>
                <ns1:spcPts val="1535"/>
              </ns1:spcBef>
              <ns1:tabLst/>
            </ns1:pP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 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Probabilities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 listed</ns1:t>
            </ns1:r>
            <ns1:r>
              <ns1:rPr sz="22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probability branches, and</ns1:t>
            </ns1:r>
            <ns1:r>
              <ns1:rPr sz="22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conditional</ns1:t>
            </ns1:r>
            <ns1:r>
              <ns1:rPr sz="2200" kern="0" spc="6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</ns1:t>
            </ns1:r>
            <ns1:r>
              <ns1:rPr sz="2200" kern="0" spc="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events</ns1:t>
            </ns1:r>
            <ns1:r>
              <ns1:rPr sz="22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</ns1:t>
            </ns1:r>
            <ns1:r>
              <ns1:rPr sz="22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have</ns1:t>
            </ns1:r>
            <ns1:r>
              <ns1:rPr sz="22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already</ns1:t>
            </ns1:r>
            <ns1:r>
              <ns1:rPr sz="22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been</ns1:t>
            </ns1:r>
            <ns1:r>
              <ns1:rPr sz="22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observed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sum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probabilities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64819" algn="l" rtl="0" eaLnBrk="0">
              <ns1:lnSpc>
                <ns1:spcPct val="88000"/>
              </ns1:lnSpc>
              <ns1:spcBef>
                <ns1:spcPts val="628"/>
              </ns1:spcBef>
              <ns1:tabLst/>
            </ns1:pP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branches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any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must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equal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200" kern="0" spc="2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1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19684" algn="l" rtl="0" eaLnBrk="0">
              <ns1:lnSpc>
                <ns1:spcPct val="88000"/>
              </ns1:lnSpc>
              <ns1:spcBef>
                <ns1:spcPts val="6"/>
              </ns1:spcBef>
              <ns1:tabLst/>
            </ns1:pP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6.  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Monetary</ns1:t>
            </ns1:r>
            <ns1:r>
              <ns1:rPr sz="22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values</ns1:t>
            </ns1:r>
            <ns1:r>
              <ns1:rPr sz="22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</ns1:t>
            </ns1:r>
            <ns1:r>
              <ns1:rPr sz="22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shown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right</ns1:t>
            </ns1:r>
            <ns1:r>
              <ns1:rPr sz="22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end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nodes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552" name="textbox 552"/>
          <ns0:cNvSpPr/>
          <ns0:nvPr/>
        </ns0:nvSpPr>
        <ns0:spPr>
          <ns1:xfrm>
            <ns1:off x="472731" y="446468"/>
            <ns1:ext cx="597344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Trees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(2</ns1:t>
            </ns1:r>
            <ns1:r>
              <ns1:rPr sz="3600" kern="0" spc="18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50" name="group 50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554" name="path 554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56" name="path 556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558" name="picture 558">
            <ns1:hlinkClick ns2:id="rId3" action="ppaction://hlinkfile"/>
          </ns0:cNvPr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2895600" y="6760461"/>
            <ns1:ext cx="3810000" cy="364238"/>
          </ns1:xfrm>
          <ns1:prstGeom prst="rect">
            <ns1:avLst/>
          </ns1:prstGeom>
        </ns0:spPr>
      </ns0:pic>
      <ns0:sp>
        <ns0:nvSpPr>
          <ns0:cNvPr id="560" name="textbox 560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33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3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62" name="rect 56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64" name="textbox 564"/>
          <ns0:cNvSpPr/>
          <ns0:nvPr/>
        </ns0:nvSpPr>
        <ns0:spPr>
          <ns1:xfrm>
            <ns1:off x="562281" y="1379723"/>
            <ns1:ext cx="8496300" cy="35096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49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6234" indent="-343534" algn="l" rtl="0" eaLnBrk="0">
              <ns1:lnSpc>
                <ns1:spcPct val="95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u="sng" kern="0" spc="-5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xpected </ns1:t>
            </ns1:r>
            <ns1:r>
              <ns1:rPr sz="22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onetary </ns1:t>
            </ns1:r>
            <ns1:r>
              <ns1:rPr sz="22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alue (EMV) for a decis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ion is a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weighted</ns1:t>
            </ns1:r>
            <ns1:r>
              <ns1:rPr sz="2200" kern="0" spc="6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average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8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possible</ns1:t>
            </ns1:r>
            <ns1:r>
              <ns1:rPr sz="22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payoffs</ns1:t>
            </ns1:r>
            <ns1:r>
              <ns1:rPr sz="22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this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weighted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by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probabilities</ns1:t>
            </ns1:r>
            <ns1:r>
              <ns1:rPr sz="22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outcom</ns1:t>
            </ns1:r>
            <ns1:r>
              <ns1:rPr sz="22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68984" indent="-279400" algn="l" rtl="0" eaLnBrk="0">
              <ns1:lnSpc>
                <ns1:spcPct val="96000"/>
              </ns1:lnSpc>
              <ns1:spcBef>
                <ns1:spcPts val="1180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Suppose that one decision leads to in total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different </ns1:t>
            </ns1:r>
            <ns1:r>
              <ns1:rPr sz="19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monetary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outcomes,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1900" i="1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x</ns1:t>
            </ns1:r>
            <ns1:r>
              <ns1:rPr sz="2000" kern="0" spc="120" baseline="-23439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x</ns1:t>
            </ns1:r>
            <ns1:r>
              <ns1:rPr sz="2000" kern="0" spc="120" baseline="-18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</ns1:t>
            </ns1:r>
            <ns1:r>
              <ns1:rPr sz="3000" kern="0" spc="120" baseline="-12153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1900" kern="0" spc="2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…</ns1:t>
            </ns1:r>
            <ns1:r>
              <ns1:rPr sz="1900" kern="0" spc="-3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x</ns1:t>
            </ns1:r>
            <ns1:r>
              <ns1:rPr sz="2000" i="1" kern="0" spc="0" baseline="-18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</ns1:t>
            </ns1:r>
            <ns1:r>
              <ns1:rPr sz="3000" kern="0" spc="120" baseline="-12153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with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corresponding</ns1:t>
            </ns1:r>
            <ns1:r>
              <ns1:rPr sz="19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probabilities</ns1:t>
            </ns1:r>
            <ns1:r>
              <ns1:rPr sz="1900" i="1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</ns1:t>
            </ns1:r>
            <ns1:r>
              <ns1:rPr sz="2000" kern="0" spc="120" baseline="-18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</ns1:t>
            </ns1:r>
            <ns1:r>
              <ns1:rPr sz="3000" kern="0" spc="120" baseline="-12153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19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</ns1:t>
            </ns1:r>
            <ns1:r>
              <ns1:rPr sz="2000" kern="0" spc="120" baseline="-18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</ns1:t>
            </ns1:r>
            <ns1:r>
              <ns1:rPr sz="3000" kern="0" spc="120" baseline="-12153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1900" kern="0" spc="2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…,</ns1:t>
            </ns1:r>
            <ns1:r>
              <ns1:rPr sz="19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</ns1:t>
            </ns1:r>
            <ns1:r>
              <ns1:rPr sz="2000" i="1" kern="0" spc="0" baseline="-23439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Then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EMV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this decision is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given by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158489" algn="l" rtl="0" eaLnBrk="0">
              <ns1:lnSpc>
                <ns1:spcPts val="5962"/>
              </ns1:lnSpc>
              <ns1:spcBef>
                <ns1:spcPts val="303"/>
              </ns1:spcBef>
              <ns1:tabLst>
                <ns1:tab pos="4804409" algn="l"/>
              </ns1:tabLst>
            </ns1:pPr>
            <ns1:r>
              <ns1:rPr sz="1000" kern="0" spc="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	</ns1:t>
            </ns1:r>
            <ns1:endParaRPr sz="1000" dirty="0">
              <ns1:latin typeface="Arial"/>
              <ns1:ea typeface="Arial"/>
              <ns1:cs typeface="Arial"/>
            </ns1:endParaRPr>
          </ns1:p>
          <ns1:p>
            <ns1:pPr marL="361950" indent="-349884" algn="l" rtl="0" eaLnBrk="0">
              <ns1:lnSpc>
                <ns1:spcPct val="99000"/>
              </ns1:lnSpc>
              <ns1:spcBef>
                <ns1:spcPts val="606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22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trees</ns1:t>
            </ns1:r>
            <ns1:r>
              <ns1:rPr sz="22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provide</ns1:t>
            </ns1:r>
            <ns1:r>
              <ns1:rPr sz="22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200" kern="0" spc="-3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folding</ns1:t>
            </ns1:r>
            <ns1:r>
              <ns1:rPr sz="2200" i="1" kern="0" spc="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back</ns1:t>
            </ns1:r>
            <ns1:r>
              <ns1:rPr sz="2200" i="1" kern="0" spc="-3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procedure</ns1:t>
            </ns1:r>
            <ns1:r>
              <ns1:rPr sz="2200" i="1" kern="0" spc="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2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systematically      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calculate EMVs and identify the optimal decisi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strategy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566" name="picture 56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3721266" y="3378515"/>
            <ns1:ext cx="1645959" cy="757250"/>
          </ns1:xfrm>
          <ns1:prstGeom prst="rect">
            <ns1:avLst/>
          </ns1:prstGeom>
        </ns0:spPr>
      </ns0:pic>
      <ns0:pic>
        <ns0:nvPicPr>
          <ns0:cNvPr id="568" name="picture 56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7" y="2504820"/>
            <ns1:ext cx="135255" cy="211073"/>
          </ns1:xfrm>
          <ns1:prstGeom prst="rect">
            <ns1:avLst/>
          </ns1:prstGeom>
        </ns0:spPr>
      </ns0:pic>
      <ns0:graphicFrame>
        <ns0:nvGraphicFramePr>
          <ns0:cNvPr id="570" name="table 570"/>
          <ns0:cNvGraphicFramePr>
            <ns1:graphicFrameLocks noGrp="1"/>
          </ns0:cNvGraphicFramePr>
          <ns0:nvPr/>
        </ns0:nvGraphicFramePr>
        <ns0:xfrm>
          <ns1:off x="662369" y="5078160"/>
          <ns1:ext cx="8353425" cy="1871979"/>
        </ns0:xfrm>
        <ns1:graphic>
          <ns1:graphicData uri="http://schemas.openxmlformats.org/drawingml/2006/table">
            <ns1:tbl>
              <ns1:tblPr>
                <ns1:solidFill>
                  <ns1:srgbClr val="FFFFFF"/>
                </ns1:solidFill>
              </ns1:tblPr>
              <ns1:tblGrid>
                <ns1:gridCol w="8353425"/>
              </ns1:tblGrid>
              <ns1:tr h="1862454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6000"/>
                        </ns1:lnSpc>
                        <ns1:tabLst/>
                      </ns1:pPr>
                      <ns1:endParaRPr sz="8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11760" algn="l" rtl="0" eaLnBrk="0">
                        <ns1:lnSpc>
                          <ns1:spcPct val="87000"/>
                        </ns1:lnSpc>
                        <ns1:spcBef>
                          <ns1:spcPts val="2"/>
                        </ns1:spcBef>
                        <ns1:tabLst/>
                      </ns1:pP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Starting </ns1:t>
                      </ns1:r>
                      <ns1:r>
                        <ns1:rPr sz="1900" kern="0" spc="4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from the right </ns1:t>
                      </ns1: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of</ns1:t>
                      </ns1:r>
                      <ns1:r>
                        <ns1:rPr sz="1900" kern="0" spc="-1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the decision tree and </ns1:t>
                      </ns1:r>
                      <ns1:r>
                        <ns1:rPr sz="1900" kern="0" spc="4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wor</ns1:t>
                      </ns1:r>
                      <ns1:r>
                        <ns1:rPr sz="1900" kern="0" spc="30" dirty="0">
                          <ns1:solidFill>
                            <ns1:srgbClr val="C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king back to the left</ns1:t>
                      </ns1:r>
                      <ns1:r>
                        <ns1:rPr sz="19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:</ns1:t>
                      </ns1:r>
                      <ns1:endParaRPr sz="19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669290" indent="-543559" algn="l" rtl="0" eaLnBrk="0">
                        <ns1:lnSpc>
                          <ns1:spcPct val="92000"/>
                        </ns1:lnSpc>
                        <ns1:spcBef>
                          <ns1:spcPts val="1027"/>
                        </ns1:spcBef>
                        <ns1:tabLst/>
                      </ns1:pPr>
                      <ns1:r>
                        <ns1:rPr sz="1900" kern="0" spc="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1.      At each</ns1:t>
                      </ns1:r>
                      <ns1:r>
                        <ns1:rPr sz="1900" kern="0" spc="-2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900" b="1" i="1" kern="0" spc="5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probabili</ns1:t>
                      </ns1:r>
                      <ns1:r>
                        <ns1:rPr sz="1900" b="1" i="1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ty node</ns1:t>
                      </ns1: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, calculate an EMV – a sum of</ns1:t>
                      </ns1:r>
                      <ns1:r>
                        <ns1:rPr sz="1900" kern="0" spc="-1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products</ns1:t>
                      </ns1:r>
                      <ns1:r>
                        <ns1:rPr sz="1900" kern="0" spc="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of</ns1:t>
                      </ns1:r>
                      <ns1:r>
                        <ns1:rPr sz="19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    </ns1:t>
                      </ns1: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monetary values and prob</ns1:t>
                      </ns1:r>
                      <ns1:r>
                        <ns1:rPr sz="19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abilities.</ns1:t>
                      </ns1:r>
                      <ns1:endParaRPr sz="19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10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675005" indent="-574040" algn="l" rtl="0" eaLnBrk="0">
                        <ns1:lnSpc>
                          <ns1:spcPct val="92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2.      At each </ns1:t>
                      </ns1:r>
                      <ns1:r>
                        <ns1:rPr sz="1900" b="1" i="1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decision node</ns1:t>
                      </ns1: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, take a maximum of</ns1:t>
                      </ns1:r>
                      <ns1:r>
                        <ns1:rPr sz="1900" kern="0" spc="-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9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EMVs to identify the optimal</ns1:t>
                      </ns1:r>
                      <ns1:r>
                        <ns1:rPr sz="19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</ns1:t>
                      </ns1:r>
                      <ns1:r>
                        <ns1:rPr sz="19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decision.</ns1:t>
                      </ns1:r>
                      <ns1:endParaRPr sz="19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9525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9525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9525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9525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FFFFFF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572" name="textbox 572"/>
          <ns0:cNvSpPr/>
          <ns0:nvPr/>
        </ns0:nvSpPr>
        <ns0:spPr>
          <ns1:xfrm>
            <ns1:off x="472731" y="446468"/>
            <ns1:ext cx="597344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Trees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(3</ns1:t>
            </ns1:r>
            <ns1:r>
              <ns1:rPr sz="3600" kern="0" spc="18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52" name="group 52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574" name="path 574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76" name="path 576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78" name="textbox 578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34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80" name="rect 58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582" name="picture 58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39724" y="1507235"/>
            <ns1:ext cx="7921738" cy="5503164"/>
          </ns1:xfrm>
          <ns1:prstGeom prst="rect">
            <ns1:avLst/>
          </ns1:prstGeom>
        </ns0:spPr>
      </ns0:pic>
      <ns0:sp>
        <ns0:nvSpPr>
          <ns0:cNvPr id="584" name="textbox 584"/>
          <ns0:cNvSpPr/>
          <ns0:nvPr/>
        </ns0:nvSpPr>
        <ns0:spPr>
          <ns1:xfrm>
            <ns1:off x="396531" y="446468"/>
            <ns1:ext cx="597344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Trees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(4</ns1:t>
            </ns1:r>
            <ns1:r>
              <ns1:rPr sz="3600" kern="0" spc="18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54" name="group 54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586" name="path 58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88" name="path 58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90" name="textbox 590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35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92" name="rect 59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94" name="textbox 594"/>
          <ns0:cNvSpPr/>
          <ns0:nvPr/>
        </ns0:nvSpPr>
        <ns0:spPr>
          <ns1:xfrm>
            <ns1:off x="562281" y="1379709"/>
            <ns1:ext cx="8484234" cy="459867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03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1950" indent="-349884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2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2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-41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Simulation</ns1:t>
            </ns1:r>
            <ns1:r>
              <ns1:rPr sz="2200" kern="0" spc="3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builds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model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ofa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system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analyze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expected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behavior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22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performance</ns1:t>
            </ns1:r>
            <ns1:r>
              <ns1:rPr sz="22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system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489584" algn="l" rtl="0" eaLnBrk="0">
              <ns1:lnSpc>
                <ns1:spcPct val="87000"/>
              </ns1:lnSpc>
              <ns1:spcBef>
                <ns1:spcPts val="574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Most simulations are based on some form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Monte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Carlo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52425" indent="-339725" algn="l" rtl="0" eaLnBrk="0">
              <ns1:lnSpc>
                <ns1:spcPct val="93000"/>
              </ns1:lnSpc>
              <ns1:spcBef>
                <ns1:spcPts val="138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3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  <ns1:hlinkClick ns2:id="rId3" tooltip="">
                  <ns1:extLst>
                    <ns1:ext uri="{DAF060AB-1E55-43B9-8AAB-6FB025537F2F}">
                      <ns3:hlinkClr val="B2B2B2"/>
                      <ns3:folHlinkClr val="B2B2B2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-51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Monte Carlo analysis</ns1:t>
            </ns1:r>
            <ns1:r>
              <ns1:rPr sz="22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simulates a model’s o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utcome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many times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provide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statistical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distribution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calculated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results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779780" indent="-290195" algn="l" rtl="0" eaLnBrk="0">
              <ns1:lnSpc>
                <ns1:spcPct val="92000"/>
              </ns1:lnSpc>
              <ns1:spcBef>
                <ns1:spcPts val="57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can predict the probability of</ns1:t>
            </ns1:r>
            <ns1:r>
              <ns1:rPr sz="19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finishing by a ce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rtain date </ns1:t>
            </ns1:r>
            <ns1:r>
              <ns1:rPr sz="1900" b="1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probability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the cost will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 equal to or less than a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certain value.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63220" indent="-350520" algn="l" rtl="0" eaLnBrk="0">
              <ns1:lnSpc>
                <ns1:spcPct val="93000"/>
              </ns1:lnSpc>
              <ns1:spcBef>
                <ns1:spcPts val="15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Different distribution functions can be used for perf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orming Monte Carlo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784859" indent="-295275" algn="l" rtl="0" eaLnBrk="0">
              <ns1:lnSpc>
                <ns1:spcPct val="92000"/>
              </ns1:lnSpc>
              <ns1:spcBef>
                <ns1:spcPts val="57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common distribution is three-point estimate (</ns1:t>
            </ns1:r>
            <ns1:r>
              <ns1:rPr sz="1900" i="1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most likely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19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pessimistic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i="1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optimistic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estimates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 (refer to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PERT</ns1:t>
            </ns1:r>
            <ns1:r>
              <ns1:rPr sz="1900" i="1" kern="0" spc="-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 Lecture 4 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three-point cost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23000"/>
              </ns1:lnSpc>
              <ns1:tabLst/>
            </ns1:pPr>
            <ns1:endParaRPr sz="400" dirty="0">
              <ns1:latin typeface="Arial"/>
              <ns1:ea typeface="Arial"/>
              <ns1:cs typeface="Arial"/>
            </ns1:endParaRPr>
          </ns1:p>
          <ns1:p>
            <ns1:pPr marL="787400" algn="l" rtl="0" eaLnBrk="0">
              <ns1:lnSpc>
                <ns1:spcPct val="86000"/>
              </ns1:lnSpc>
              <ns1:spcBef>
                <ns1:spcPts val="3"/>
              </ns1:spcBef>
              <ns1:tabLst/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estimates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Lecture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5)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596" name="picture 596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206" y="5110860"/>
            <ns1:ext cx="135255" cy="211073"/>
          </ns1:xfrm>
          <ns1:prstGeom prst="rect">
            <ns1:avLst/>
          </ns1:prstGeom>
        </ns0:spPr>
      </ns0:pic>
      <ns0:pic>
        <ns0:nvPicPr>
          <ns0:cNvPr id="598" name="picture 598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196" y="3525901"/>
            <ns1:ext cx="135255" cy="211073"/>
          </ns1:xfrm>
          <ns1:prstGeom prst="rect">
            <ns1:avLst/>
          </ns1:prstGeom>
        </ns0:spPr>
      </ns0:pic>
      <ns0:pic>
        <ns0:nvPicPr>
          <ns0:cNvPr id="600" name="picture 600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052220" y="2245741"/>
            <ns1:ext cx="135254" cy="211073"/>
          </ns1:xfrm>
          <ns1:prstGeom prst="rect">
            <ns1:avLst/>
          </ns1:prstGeom>
        </ns0:spPr>
      </ns0:pic>
      <ns0:grpSp>
        <ns0:nvGrpSpPr>
          <ns0:cNvPr id="56" name="group 56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602" name="path 602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04" name="path 604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06" name="textbox 606"/>
          <ns0:cNvSpPr/>
          <ns0:nvPr/>
        </ns0:nvSpPr>
        <ns0:spPr>
          <ns1:xfrm>
            <ns1:off x="417562" y="446468"/>
            <ns1:ext cx="3488054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Simulation (1</ns1:t>
            </ns1:r>
            <ns1:r>
              <ns1:rPr sz="3600" kern="0" spc="19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608" name="textbox 608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36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10" name="rect 61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12" name="rect 612"/>
          <ns0:cNvSpPr/>
          <ns0:nvPr/>
        </ns0:nvSpPr>
        <ns0:spPr>
          <ns1:xfrm>
            <ns1:off x="4542167" y="3269503"/>
            <ns1:ext cx="868679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14" name="textbox 614"/>
          <ns0:cNvSpPr/>
          <ns0:nvPr/>
        </ns0:nvSpPr>
        <ns0:spPr>
          <ns1:xfrm>
            <ns1:off x="562282" y="1379723"/>
            <ns1:ext cx="8615680" cy="50596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70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Five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steps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Monte</ns1:t>
            </ns1:r>
            <ns1:r>
              <ns1:rPr sz="22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Carlo</ns1:t>
            </ns1:r>
            <ns1:r>
              <ns1:rPr sz="22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using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three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point</ns1:t>
            </ns1:r>
            <ns1:r>
              <ns1:rPr sz="22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estimates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-281304" algn="l" rtl="0" eaLnBrk="0">
              <ns1:lnSpc>
                <ns1:spcPct val="92000"/>
              </ns1:lnSpc>
              <ns1:spcBef>
                <ns1:spcPts val="1436"/>
              </ns1:spcBef>
              <ns1:tabLst/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Collect the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most likely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optimistic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</ns1:t>
            </ns1:r>
            <ns1:r>
              <ns1:rPr sz="19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pes</ns1:t>
            </ns1:r>
            <ns1:r>
              <ns1:rPr sz="19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simistic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estimates for the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random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variables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 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 model;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0059" algn="l" rtl="0" eaLnBrk="0">
              <ns1:lnSpc>
                <ns1:spcPct val="87000"/>
              </ns1:lnSpc>
              <ns1:spcBef>
                <ns1:spcPts val="1194"/>
              </ns1:spcBef>
              <ns1:tabLst/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Determine the probability distribution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of</ns1:t>
            </ns1:r>
            <ns1:r>
              <ns1:rPr sz="1900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 variable;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r" rtl="0" eaLnBrk="0">
              <ns1:lnSpc>
                <ns1:spcPct val="87000"/>
              </ns1:lnSpc>
              <ns1:spcBef>
                <ns1:spcPts val="1017"/>
              </ns1:spcBef>
              <ns1:tabLst/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each variab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le, select a random value based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its probability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distribution;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6130" indent="-307340" algn="l" rtl="0" eaLnBrk="0">
              <ns1:lnSpc>
                <ns1:spcPct val="92000"/>
              </ns1:lnSpc>
              <ns1:spcBef>
                <ns1:spcPts val="1028"/>
              </ns1:spcBef>
              <ns1:tabLst/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Run a deterministic analysis or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one pass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rough the model using the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 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combination of</ns1:t>
            </ns1:r>
            <ns1:r>
              <ns1:rPr sz="19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lues selected for each of</ns1:t>
            </ns1:r>
            <ns1:r>
              <ns1:rPr sz="19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variables;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5494" indent="-300354" algn="l" rtl="0" eaLnBrk="0">
              <ns1:lnSpc>
                <ns1:spcPct val="92000"/>
              </ns1:lnSpc>
              <ns1:spcBef>
                <ns1:spcPts val="1205"/>
              </ns1:spcBef>
              <ns1:tabLst/>
            </ns1:pPr>
            <ns1:r>
              <ns1:rPr sz="15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Repeat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Steps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3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4 </ns1:t>
            </ns1:r>
            <ns1:r>
              <ns1:rPr sz="19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many</ns1:t>
            </ns1:r>
            <ns1:r>
              <ns1:rPr sz="1900" u="sng" kern="0" spc="9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u="sng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times</ns1:t>
            </ns1:r>
            <ns1:r>
              <ns1:rPr sz="1900" kern="0" spc="9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e.g.,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5,000)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19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obtain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    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distribution of</ns1:t>
            </ns1:r>
            <ns1:r>
              <ns1:rPr sz="19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model’s res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ults.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61950" indent="-349884" algn="l" rtl="0" eaLnBrk="0">
              <ns1:lnSpc>
                <ns1:spcPct val="93000"/>
              </ns1:lnSpc>
              <ns1:spcBef>
                <ns1:spcPts val="12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</ns1:t>
            </ns1:r>
            <ns1:r>
              <ns1:rPr sz="2200" kern="0" spc="2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11-8 illustrates the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results from a Monte Carlo-based simulation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2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schedule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89584" algn="l" rtl="0" eaLnBrk="0">
              <ns1:lnSpc>
                <ns1:spcPct val="87000"/>
              </ns1:lnSpc>
              <ns1:spcBef>
                <ns1:spcPts val="1498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“Number of</ns1:t>
            </ns1:r>
            <ns1:r>
              <ns1:rPr sz="1900" kern="0" spc="-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sample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s” is the number of</ns1:t>
            </ns1:r>
            <ns1:r>
              <ns1:rPr sz="19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times repeating Steps 3 and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800" dirty="0">
              <ns1:latin typeface="Arial"/>
              <ns1:ea typeface="Arial"/>
              <ns1:cs typeface="Arial"/>
            </ns1:endParaRPr>
          </ns1:p>
          <ns1:p>
            <ns1:pPr marL="785494" indent="-295909" algn="l" rtl="0" eaLnBrk="0">
              <ns1:lnSpc>
                <ns1:spcPct val="93000"/>
              </ns1:lnSpc>
              <ns1:spcBef>
                <ns1:spcPts val="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histogram displays frequencies of</ns1:t>
            </ns1:r>
            <ns1:r>
              <ns1:rPr sz="19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completing the project on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different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days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;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table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(S-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shape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curve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shows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cumulative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probabilities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616" name="picture 61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6" y="5895720"/>
            <ns1:ext cx="135255" cy="211074"/>
          </ns1:xfrm>
          <ns1:prstGeom prst="rect">
            <ns1:avLst/>
          </ns1:prstGeom>
        </ns0:spPr>
      </ns0:pic>
      <ns0:pic>
        <ns0:nvPicPr>
          <ns0:cNvPr id="618" name="picture 61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6" y="5514720"/>
            <ns1:ext cx="135255" cy="211074"/>
          </ns1:xfrm>
          <ns1:prstGeom prst="rect">
            <ns1:avLst/>
          </ns1:prstGeom>
        </ns0:spPr>
      </ns0:pic>
      <ns0:grpSp>
        <ns0:nvGrpSpPr>
          <ns0:cNvPr id="58" name="group 58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620" name="path 620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22" name="path 622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24" name="textbox 624"/>
          <ns0:cNvSpPr/>
          <ns0:nvPr/>
        </ns0:nvSpPr>
        <ns0:spPr>
          <ns1:xfrm>
            <ns1:off x="417562" y="446468"/>
            <ns1:ext cx="3488054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Simulation (2</ns1:t>
            </ns1:r>
            <ns1:r>
              <ns1:rPr sz="3600" kern="0" spc="19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626" name="picture 626">
            <ns1:hlinkClick ns2:id="rId5" action="ppaction://hlinkfile"/>
          </ns0:cNvPr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2895600" y="6760461"/>
            <ns1:ext cx="3810000" cy="364238"/>
          </ns1:xfrm>
          <ns1:prstGeom prst="rect">
            <ns1:avLst/>
          </ns1:prstGeom>
        </ns0:spPr>
      </ns0:pic>
      <ns0:sp>
        <ns0:nvSpPr>
          <ns0:cNvPr id="628" name="textbox 628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37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30" name="rect 63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632" name="picture 63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31520" y="1524002"/>
            <ns1:ext cx="8031480" cy="5468108"/>
          </ns1:xfrm>
          <ns1:prstGeom prst="rect">
            <ns1:avLst/>
          </ns1:prstGeom>
        </ns0:spPr>
      </ns0:pic>
      <ns0:grpSp>
        <ns0:nvGrpSpPr>
          <ns0:cNvPr id="60" name="group 60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634" name="path 634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36" name="path 636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38" name="textbox 638"/>
          <ns0:cNvSpPr/>
          <ns0:nvPr/>
        </ns0:nvSpPr>
        <ns0:spPr>
          <ns1:xfrm>
            <ns1:off x="417562" y="446468"/>
            <ns1:ext cx="3488054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Simulation (3</ns1:t>
            </ns1:r>
            <ns1:r>
              <ns1:rPr sz="3600" kern="0" spc="19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640" name="textbox 640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38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42" name="rect 64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44" name="rect 644"/>
          <ns0:cNvSpPr/>
          <ns0:nvPr/>
        </ns0:nvSpPr>
        <ns0:spPr>
          <ns1:xfrm>
            <ns1:off x="1416443" y="6096522"/>
            <ns1:ext cx="3859529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46" name="rect 646"/>
          <ns0:cNvSpPr/>
          <ns0:nvPr/>
        </ns0:nvSpPr>
        <ns0:spPr>
          <ns1:xfrm>
            <ns1:off x="4656467" y="5029723"/>
            <ns1:ext cx="3437382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48" name="rect 648"/>
          <ns0:cNvSpPr/>
          <ns0:nvPr/>
        </ns0:nvSpPr>
        <ns0:spPr>
          <ns1:xfrm>
            <ns1:off x="7612265" y="5791722"/>
            <ns1:ext cx="1668779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50" name="rect 650"/>
          <ns0:cNvSpPr/>
          <ns0:nvPr/>
        </ns0:nvSpPr>
        <ns0:spPr>
          <ns1:xfrm>
            <ns1:off x="2615069" y="5029723"/>
            <ns1:ext cx="2041398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52" name="textbox 652"/>
          <ns0:cNvSpPr/>
          <ns0:nvPr/>
        </ns0:nvSpPr>
        <ns0:spPr>
          <ns1:xfrm>
            <ns1:off x="638480" y="1379723"/>
            <ns1:ext cx="8655684" cy="501904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12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3220" indent="-350520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38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Sensitivity analysis (or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what-if</ns1:t>
            </ns1:r>
            <ns1:r>
              <ns1:rPr sz="2200" kern="0" spc="-1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 shows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effects of</ns1:t>
            </ns1:r>
            <ns1:r>
              <ns1:rPr sz="2200" kern="0" spc="-1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changing      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one or more variabl</ns1:t>
            </ns1:r>
            <ns1:r>
              <ns1:rPr sz="22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 on an</ns1:t>
            </ns1:r>
            <ns1:r>
              <ns1:rPr sz="2200" kern="0" spc="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outcome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787400" indent="-297815" algn="l" rtl="0" eaLnBrk="0">
              <ns1:lnSpc>
                <ns1:spcPct val="92000"/>
              </ns1:lnSpc>
              <ns1:spcBef>
                <ns1:spcPts val="57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example, many p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eople use it to determine what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monthly</ns1:t>
            </ns1:r>
            <ns1:r>
              <ns1:rPr sz="1900" i="1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payments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a loan will be given different interest rates or periods ofthe loan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52425" indent="-339725" algn="l" rtl="0" eaLnBrk="0">
              <ns1:lnSpc>
                <ns1:spcPct val="93000"/>
              </ns1:lnSpc>
              <ns1:spcBef>
                <ns1:spcPts val="15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Spreadsheet software, such as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Microsoft</ns1:t>
            </ns1:r>
            <ns1:r>
              <ns1:rPr sz="2200" i="1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Excel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is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a common tool for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performing sensitivity analysis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776605" indent="-287020" algn="l" rtl="0" eaLnBrk="0">
              <ns1:lnSpc>
                <ns1:spcPct val="92000"/>
              </ns1:lnSpc>
              <ns1:spcBef>
                <ns1:spcPts val="57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</ns1:t>
            </ns1:r>
            <ns1:r>
              <ns1:rPr sz="1900" kern="0" spc="2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11-9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shows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example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Excel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file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created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show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break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even 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point for a product based on 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hree inputs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58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Important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Excel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functions for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what-if</ns1:t>
            </ns1:r>
            <ns1:r>
              <ns1:rPr sz="2200" u="sng" kern="0" spc="-1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22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analy</ns1:t>
            </ns1:r>
            <ns1:r>
              <ns1:rPr sz="2200" u="sng" kern="0" spc="-1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sis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80415" indent="-290829" algn="l" rtl="0" eaLnBrk="0">
              <ns1:lnSpc>
                <ns1:spcPct val="92000"/>
              </ns1:lnSpc>
              <ns1:spcBef>
                <ns1:spcPts val="1733"/>
              </ns1:spcBef>
              <ns1:tabLst>
                <ns1:tab pos="624840" algn="l"/>
              </ns1:tabLst>
            </ns1:pPr>
            <ns1:r>
              <ns1:rPr sz="1900" b="1" i="1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	</ns1:t>
            </ns1:r>
            <ns1:r>
              <ns1:rPr sz="1900" b="1" i="1" kern="0" spc="12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 </ns1:t>
            </ns1:r>
            <ns1:r>
              <ns1:rPr sz="1900" b="1" i="1" u="sng" kern="0" spc="-32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1900" b="1" i="1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Goal</ns1:t>
            </ns1:r>
            <ns1:r>
              <ns1:rPr sz="1900" b="1" i="1" u="sng" kern="0" spc="-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1900" b="1" i="1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Seek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find the input value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produce a desired output 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value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according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a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formula</ns1:t>
            </ns1:r>
            <ns1:r>
              <ns1:rPr sz="19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21000"/>
              </ns1:lnSpc>
              <ns1:tabLst/>
            </ns1:pPr>
            <ns1:endParaRPr sz="400" dirty="0">
              <ns1:latin typeface="Arial"/>
              <ns1:ea typeface="Arial"/>
              <ns1:cs typeface="Arial"/>
            </ns1:endParaRPr>
          </ns1:p>
          <ns1:p>
            <ns1:pPr marL="784859" indent="-295275" algn="l" rtl="0" eaLnBrk="0">
              <ns1:lnSpc>
                <ns1:spcPct val="92000"/>
              </ns1:lnSpc>
              <ns1:spcBef>
                <ns1:spcPts val="1"/>
              </ns1:spcBef>
              <ns1:tabLst>
                <ns1:tab pos="624840" algn="l"/>
              </ns1:tabLst>
            </ns1:pPr>
            <ns1:r>
              <ns1:rPr sz="1900" b="1" i="1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4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	</ns1:t>
            </ns1:r>
            <ns1:r>
              <ns1:rPr sz="1900" b="1" i="1" kern="0" spc="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4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 </ns1:t>
            </ns1:r>
            <ns1:r>
              <ns1:rPr sz="1900" b="1" i="1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4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Data</ns1:t>
            </ns1:r>
            <ns1:r>
              <ns1:rPr sz="1900" b="1" i="1" u="sng" kern="0" spc="18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4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 </ns1:t>
            </ns1:r>
            <ns1:r>
              <ns1:rPr sz="1900" b="1" i="1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4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Table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create one- or two-variable d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ata table to </ns1:t>
            </ns1:r>
            <ns1:r>
              <ns1:rPr sz="19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quickly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try out different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input values to produce output values accor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ding to formulas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654" name="picture 654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128394" y="5842380"/>
            <ns1:ext cx="135255" cy="211074"/>
          </ns1:xfrm>
          <ns1:prstGeom prst="rect">
            <ns1:avLst/>
          </ns1:prstGeom>
        </ns0:spPr>
      </ns0:pic>
      <ns0:pic>
        <ns0:nvPicPr>
          <ns0:cNvPr id="656" name="picture 656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128407" y="5080380"/>
            <ns1:ext cx="135255" cy="211073"/>
          </ns1:xfrm>
          <ns1:prstGeom prst="rect">
            <ns1:avLst/>
          </ns1:prstGeom>
        </ns0:spPr>
      </ns0:pic>
      <ns0:pic>
        <ns0:nvPicPr>
          <ns0:cNvPr id="658" name="picture 658"/>
          <ns0:cNvPicPr>
            <ns1:picLocks noChangeAspect="1"/>
          </ns0:cNvPicPr>
          <ns0:nvPr/>
        </ns0:nvPicPr>
        <ns0:blipFill>
          <ns1:blip ns2:embed="rId7"/>
          <ns1:stretch>
            <ns1:fillRect/>
          </ns1:stretch>
        </ns0:blipFill>
        <ns0:spPr>
          <ns1:xfrm rot="21600000">
            <ns1:off x="1128406" y="3830701"/>
            <ns1:ext cx="135255" cy="211073"/>
          </ns1:xfrm>
          <ns1:prstGeom prst="rect">
            <ns1:avLst/>
          </ns1:prstGeom>
        </ns0:spPr>
      </ns0:pic>
      <ns0:pic>
        <ns0:nvPicPr>
          <ns0:cNvPr id="660" name="picture 660"/>
          <ns0:cNvPicPr>
            <ns1:picLocks noChangeAspect="1"/>
          </ns0:cNvPicPr>
          <ns0:nvPr/>
        </ns0:nvPicPr>
        <ns0:blipFill>
          <ns1:blip ns2:embed="rId8"/>
          <ns1:stretch>
            <ns1:fillRect/>
          </ns1:stretch>
        </ns0:blipFill>
        <ns0:spPr>
          <ns1:xfrm rot="21600000">
            <ns1:off x="1128407" y="2245741"/>
            <ns1:ext cx="135255" cy="211073"/>
          </ns1:xfrm>
          <ns1:prstGeom prst="rect">
            <ns1:avLst/>
          </ns1:prstGeom>
        </ns0:spPr>
      </ns0:pic>
      <ns0:sp>
        <ns0:nvSpPr>
          <ns0:cNvPr id="662" name="textbox 662"/>
          <ns0:cNvSpPr/>
          <ns0:nvPr/>
        </ns0:nvSpPr>
        <ns0:spPr>
          <ns1:xfrm>
            <ns1:off x="417562" y="446468"/>
            <ns1:ext cx="515175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Sensitivity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(1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62" name="group 62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664" name="path 664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66" name="path 666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668" name="picture 668">
            <ns1:hlinkClick ns2:id="rId10" action="ppaction://hlinkfile"/>
          </ns0:cNvPr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 rot="21600000">
            <ns1:off x="2895600" y="6760461"/>
            <ns1:ext cx="3810000" cy="364238"/>
          </ns1:xfrm>
          <ns1:prstGeom prst="rect">
            <ns1:avLst/>
          </ns1:prstGeom>
        </ns0:spPr>
      </ns0:pic>
      <ns0:sp>
        <ns0:nvSpPr>
          <ns0:cNvPr id="670" name="textbox 670"/>
          <ns0:cNvSpPr/>
          <ns0:nvPr/>
        </ns0:nvSpPr>
        <ns0:spPr>
          <ns1:xfrm>
            <ns1:off x="9262645" y="7059505"/>
            <ns1:ext cx="17526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39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9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72" name="rect 67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674" name="picture 6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38024" y="1371602"/>
            <ns1:ext cx="7610081" cy="5807198"/>
          </ns1:xfrm>
          <ns1:prstGeom prst="rect">
            <ns1:avLst/>
          </ns1:prstGeom>
        </ns0:spPr>
      </ns0:pic>
      <ns0:sp>
        <ns0:nvSpPr>
          <ns0:cNvPr id="676" name="textbox 676"/>
          <ns0:cNvSpPr/>
          <ns0:nvPr/>
        </ns0:nvSpPr>
        <ns0:spPr>
          <ns1:xfrm>
            <ns1:off x="417562" y="446468"/>
            <ns1:ext cx="515175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Sensitivity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Analysis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(2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64" name="group 64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678" name="path 678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80" name="path 680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82" name="textbox 682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40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6" name="rect 4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8" name="textbox 48"/>
          <ns0:cNvSpPr/>
          <ns0:nvPr/>
        </ns0:nvSpPr>
        <ns0:spPr>
          <ns1:xfrm>
            <ns1:off x="400189" y="171691"/>
            <ns1:ext cx="8749030" cy="587882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34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19684" algn="l" rtl="0" eaLnBrk="0">
              <ns1:lnSpc>
                <ns1:spcPct val="87000"/>
              </ns1:lnSpc>
              <ns1:spcBef>
                <ns1:spcPts val="519"/>
              </ns1:spcBef>
              <ns1:tabLst>
                <ns1:tab pos="8721725" algn="l"/>
              </ns1:tabLst>
            </ns1:pP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(2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u="sng" kern="0" spc="-2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174625" algn="l" rtl="0" eaLnBrk="0">
              <ns1:lnSpc>
                <ns1:spcPct val="88000"/>
              </ns1:lnSpc>
              <ns1:spcBef>
                <ns1:spcPts val="1452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versus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crisis management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41705" indent="-290195" algn="l" rtl="0" eaLnBrk="0">
              <ns1:lnSpc>
                <ns1:spcPct val="93000"/>
              </ns1:lnSpc>
              <ns1:spcBef>
                <ns1:spcPts val="1690"/>
              </ns1:spcBef>
              <ns1:tabLst>
                <ns1:tab pos="786765" algn="l"/>
              </ns1:tabLst>
            </ns1:pP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6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Crisis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indicates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obvious danger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the success of</ns1:t>
            </ns1:r>
            <ns1:r>
              <ns1:rPr sz="19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projec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t, which receives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intense interest of</ns1:t>
            </ns1:r>
            <ns1:r>
              <ns1:rPr sz="1900" kern="0" spc="-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entire proj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ect team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949325" indent="-297815" algn="l" rtl="0" eaLnBrk="0">
              <ns1:lnSpc>
                <ns1:spcPct val="92000"/>
              </ns1:lnSpc>
              <ns1:spcBef>
                <ns1:spcPts val="581"/>
              </ns1:spcBef>
              <ns1:tabLst>
                <ns1:tab pos="78676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Resolving a crisis has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much greater visibility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often a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ccompanied by rewards</ns1:t>
            </ns1:r>
            <ns1:r>
              <ns1:rPr sz="19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from management, than successful risk man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agement.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74625" algn="l" rtl="0" eaLnBrk="0">
              <ns1:lnSpc>
                <ns1:spcPct val="88000"/>
              </ns1:lnSpc>
              <ns1:spcBef>
                <ns1:spcPts val="1586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 project risks takes dedicated, talen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ted professionals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48055" indent="-296545" algn="l" rtl="0" eaLnBrk="0">
              <ns1:lnSpc>
                <ns1:spcPct val="95000"/>
              </ns1:lnSpc>
              <ns1:spcBef>
                <ns1:spcPts val="1599"/>
              </ns1:spcBef>
              <ns1:tabLst>
                <ns1:tab pos="78676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PMI introduced the </ns1:t>
            </ns1:r>
            <ns1:r>
              <ns1:rPr sz="19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PMI Risk Management Professional</ns1:t>
            </ns1:r>
            <ns1:r>
              <ns1:rPr sz="1900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PMI-RMP</ns1:t>
            </ns1:r>
            <ns1:r>
              <ns1:rPr sz="2000" kern="0" spc="40" baseline="28648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®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certification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19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2008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515619" indent="-340995" algn="l" rtl="0" eaLnBrk="0">
              <ns1:lnSpc>
                <ns1:spcPct val="93000"/>
              </ns1:lnSpc>
              <ns1:spcBef>
                <ns1:spcPts val="15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All industries, especially the software development i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ndustry, tend to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underestimate</ns1:t>
            </ns1:r>
            <ns1:r>
              <ns1:rPr sz="22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2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</ns1:t>
            </ns1:r>
            <ns1:r>
              <ns1:rPr sz="22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2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2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22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19000"/>
              </ns1:lnSpc>
              <ns1:tabLst/>
            </ns1:pPr>
            <ns1:endParaRPr sz="400" dirty="0">
              <ns1:latin typeface="Arial"/>
              <ns1:ea typeface="Arial"/>
              <ns1:cs typeface="Arial"/>
            </ns1:endParaRPr>
          </ns1:p>
          <ns1:p>
            <ns1:pPr marL="948689" indent="-297179" algn="l" rtl="0" eaLnBrk="0">
              <ns1:lnSpc>
                <ns1:spcPct val="92000"/>
              </ns1:lnSpc>
              <ns1:spcBef>
                <ns1:spcPts val="2"/>
              </ns1:spcBef>
              <ns1:tabLst>
                <ns1:tab pos="78676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Survey studies show that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management has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lowest maturity r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ating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all knowle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dge areas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50" name="picture 5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7" y="5507113"/>
            <ns1:ext cx="135255" cy="211074"/>
          </ns1:xfrm>
          <ns1:prstGeom prst="rect">
            <ns1:avLst/>
          </ns1:prstGeom>
        </ns0:spPr>
      </ns0:pic>
      <ns0:pic>
        <ns0:nvPicPr>
          <ns0:cNvPr id="52" name="picture 52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207" y="3922141"/>
            <ns1:ext cx="135255" cy="211073"/>
          </ns1:xfrm>
          <ns1:prstGeom prst="rect">
            <ns1:avLst/>
          </ns1:prstGeom>
        </ns0:spPr>
      </ns0:pic>
      <ns0:pic>
        <ns0:nvPicPr>
          <ns0:cNvPr id="54" name="picture 54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195" y="2672460"/>
            <ns1:ext cx="135255" cy="211073"/>
          </ns1:xfrm>
          <ns1:prstGeom prst="rect">
            <ns1:avLst/>
          </ns1:prstGeom>
        </ns0:spPr>
      </ns0:pic>
      <ns0:pic>
        <ns0:nvPicPr>
          <ns0:cNvPr id="56" name="picture 56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052206" y="1910461"/>
            <ns1:ext cx="135255" cy="211073"/>
          </ns1:xfrm>
          <ns1:prstGeom prst="rect">
            <ns1:avLst/>
          </ns1:prstGeom>
        </ns0:spPr>
      </ns0:pic>
      <ns0:sp>
        <ns0:nvSpPr>
          <ns0:cNvPr id="58" name="rect 58"/>
          <ns0:cNvSpPr/>
          <ns0:nvPr/>
        </ns0:nvSpPr>
        <ns0:spPr>
          <ns1:xfrm>
            <ns1:off x="7201661" y="1138425"/>
            <ns1:ext cx="1920240" cy="193550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0" name="textbox 60"/>
          <ns0:cNvSpPr/>
          <ns0:nvPr/>
        </ns0:nvSpPr>
        <ns0:spPr>
          <ns1:xfrm>
            <ns1:off x="9340369" y="7059505"/>
            <ns1:ext cx="9715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5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84" name="rect 68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86" name="textbox 686"/>
          <ns0:cNvSpPr/>
          <ns0:nvPr/>
        </ns0:nvSpPr>
        <ns0:spPr>
          <ns1:xfrm>
            <ns1:off x="562281" y="1379709"/>
            <ns1:ext cx="8601075" cy="48914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20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3220" indent="-350520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organization must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develop an appropriate </ns1:t>
            </ns1:r>
            <ns1:r>
              <ns1:rPr sz="22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response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after they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 identified and quantified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779144" indent="-289559" algn="l" rtl="0" eaLnBrk="0">
              <ns1:lnSpc>
                <ns1:spcPct val="92000"/>
              </ns1:lnSpc>
              <ns1:spcBef>
                <ns1:spcPts val="573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involves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developing options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defining strate</ns1:t>
            </ns1:r>
            <ns1:r>
              <ns1:rPr sz="19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gies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reducing negative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enhancing pos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itive risks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286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Five basic response strategies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negative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4065" indent="-294004" algn="l" rtl="0" eaLnBrk="0">
              <ns1:lnSpc>
                <ns1:spcPct val="92000"/>
              </ns1:lnSpc>
              <ns1:spcBef>
                <ns1:spcPts val="1436"/>
              </ns1:spcBef>
              <ns1:tabLst/>
            </ns1:pPr>
            <ns1:r>
              <ns1:rPr sz="1500" b="1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avoidance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eliminate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specif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ic threat, usually by eliminating its causes.</ns1:t>
            </ns1:r>
            <ns1:r>
              <ns1:rPr sz="19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Not all risks can be eliminated, but 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pecific risk events can be.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6884" algn="l" rtl="0" eaLnBrk="0">
              <ns1:lnSpc>
                <ns1:spcPct val="86000"/>
              </ns1:lnSpc>
              <ns1:spcBef>
                <ns1:spcPts val="1494"/>
              </ns1:spcBef>
              <ns1:tabLst/>
            </ns1:pPr>
            <ns1:r>
              <ns1:rPr sz="1500" b="1" i="1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</ns1:t>
            </ns1:r>
            <ns1:r>
              <ns1:rPr sz="1900" b="1" i="1" kern="0" spc="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acceptance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accept th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 consequences ifa risk occurs.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9144" indent="-300990" algn="l" rtl="0" eaLnBrk="0">
              <ns1:lnSpc>
                <ns1:spcPct val="92000"/>
              </ns1:lnSpc>
              <ns1:spcBef>
                <ns1:spcPts val="1350"/>
              </ns1:spcBef>
              <ns1:tabLst/>
            </ns1:pPr>
            <ns1:r>
              <ns1:rPr sz="1500" b="1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transference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shift the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consequence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risk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and 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responsibility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its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 to a third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party.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7240" indent="-297815" algn="l" rtl="0" eaLnBrk="0">
              <ns1:lnSpc>
                <ns1:spcPct val="92000"/>
              </ns1:lnSpc>
              <ns1:spcBef>
                <ns1:spcPts val="1505"/>
              </ns1:spcBef>
              <ns1:tabLst/>
            </ns1:pPr>
            <ns1:r>
              <ns1:rPr sz="1500" b="1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mitigation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reduce the impact of</ns1:t>
            </ns1:r>
            <ns1:r>
              <ns1:rPr sz="19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risk event by 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reducing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       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 and impact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its occurrence.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932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483234" algn="l" rtl="0" eaLnBrk="0">
              <ns1:lnSpc>
                <ns1:spcPct val="87000"/>
              </ns1:lnSpc>
              <ns1:tabLst/>
            </ns1:pPr>
            <ns1:r>
              <ns1:rPr sz="1500" b="1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escalation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notify a highe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r-level authority within the organization.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688" name="picture 68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7" y="2245741"/>
            <ns1:ext cx="135255" cy="211073"/>
          </ns1:xfrm>
          <ns1:prstGeom prst="rect">
            <ns1:avLst/>
          </ns1:prstGeom>
        </ns0:spPr>
      </ns0:pic>
      <ns0:sp>
        <ns0:nvSpPr>
          <ns0:cNvPr id="690" name="textbox 690"/>
          <ns0:cNvSpPr/>
          <ns0:nvPr/>
        </ns0:nvSpPr>
        <ns0:spPr>
          <ns1:xfrm>
            <ns1:off x="410704" y="446468"/>
            <ns1:ext cx="5756275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Plan Risk Responses (1</ns1:t>
            </ns1:r>
            <ns1:r>
              <ns1:rPr sz="3600" kern="0" spc="14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66" name="group 66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692" name="path 692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94" name="path 694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96" name="textbox 696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41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98" name="rect 69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aphicFrame>
        <ns0:nvGraphicFramePr>
          <ns0:cNvPr id="700" name="table 700"/>
          <ns0:cNvGraphicFramePr>
            <ns1:graphicFrameLocks noGrp="1"/>
          </ns0:cNvGraphicFramePr>
          <ns0:nvPr/>
        </ns0:nvGraphicFramePr>
        <ns0:xfrm>
          <ns1:off x="665162" y="2279650"/>
          <ns1:ext cx="8408670" cy="3670300"/>
        </ns0:xfrm>
        <ns1:graphic>
          <ns1:graphicData uri="http://schemas.openxmlformats.org/drawingml/2006/table">
            <ns1:tbl>
              <ns1:tblPr/>
              <ns1:tblGrid>
                <ns1:gridCol w="2806700"/>
                <ns1:gridCol w="2895600"/>
                <ns1:gridCol w="2706370"/>
              </ns1:tblGrid>
              <ns1:tr h="35687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7000"/>
                        </ns1:lnSpc>
                        <ns1:tabLst/>
                      </ns1:pPr>
                      <ns1:endParaRPr sz="7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5410" algn="l" rtl="0" eaLnBrk="0">
                        <ns1:lnSpc>
                          <ns1:spcPct val="72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b="1" kern="0" spc="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Technical R</ns1:t>
                      </ns1:r>
                      <ns1:r>
                        <ns1:rPr sz="1600" b="1" kern="0" spc="2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isks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7000"/>
                        </ns1:lnSpc>
                        <ns1:tabLst/>
                      </ns1:pPr>
                      <ns1:endParaRPr sz="7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9694" algn="l" rtl="0" eaLnBrk="0">
                        <ns1:lnSpc>
                          <ns1:spcPct val="79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b="1" kern="0" spc="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Cost Risks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7000"/>
                        </ns1:lnSpc>
                        <ns1:tabLst/>
                      </ns1:pPr>
                      <ns1:endParaRPr sz="7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2235" algn="l" rtl="0" eaLnBrk="0">
                        <ns1:lnSpc>
                          <ns1:spcPct val="72000"/>
                        </ns1:lnSpc>
                        <ns1:spcBef>
                          <ns1:spcPts val="7"/>
                        </ns1:spcBef>
                        <ns1:tabLst/>
                      </ns1:pPr>
                      <ns1:r>
                        <ns1:rPr sz="1600" b="1" kern="0" spc="4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Schedule </ns1:t>
                      </ns1:r>
                      <ns1:r>
                        <ns1:rPr sz="1600" b="1" kern="0" spc="30" dirty="0">
                          <ns1:solidFill>
                            <ns1:srgbClr val="FFFFFF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Risks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0098D4"/>
                    </ns1:solidFill>
                  </ns1:tcPr>
                </ns1:tc>
              </ns1:tr>
              <ns1:tr h="86868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5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2235" algn="l" rtl="0" eaLnBrk="0">
                        <ns1:lnSpc>
                          <ns1:spcPct val="80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Emphasize team support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105410" algn="l" rtl="0" eaLnBrk="0">
                        <ns1:lnSpc>
                          <ns1:spcPts val="2039"/>
                        </ns1:lnSpc>
                        <ns1:tabLst/>
                      </ns1:pP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and avoid</ns1:t>
                      </ns1:r>
                      <ns1:r>
                        <ns1:rPr sz="1600" kern="0" spc="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stand-alone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algn="l" rtl="0" eaLnBrk="0">
                        <ns1:lnSpc>
                          <ns1:spcPct val="103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7155" algn="l" rtl="0" eaLnBrk="0">
                        <ns1:lnSpc>
                          <ns1:spcPct val="88000"/>
                        </ns1:lnSpc>
                        <ns1:spcBef>
                          <ns1:spcPts val="5"/>
                        </ns1:spcBef>
                        <ns1:tabLst/>
                      </ns1:pP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project structure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1000" dirty="0">
                        <ns1:latin typeface="Arial"/>
                        <ns1:ea typeface="Arial"/>
                        <ns1:cs typeface="Arial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1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0805" indent="5714" algn="l" rtl="0" eaLnBrk="0">
                        <ns1:lnSpc>
                          <ns1:spcPct val="99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Increase the frequency of</ns1:t>
                      </ns1:r>
                      <ns1:r>
                        <ns1:rPr sz="1600" kern="0" spc="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</ns1:t>
                      </ns1: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project monito</ns1:t>
                      </ns1:r>
                      <ns1:r>
                        <ns1:rPr sz="1600" kern="0" spc="3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ring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381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6096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1000" dirty="0">
                        <ns1:latin typeface="Arial"/>
                        <ns1:ea typeface="Arial"/>
                        <ns1:cs typeface="Arial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5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2075" algn="l" rtl="0" eaLnBrk="0">
                        <ns1:lnSpc>
                          <ns1:spcPct val="80000"/>
                        </ns1:lnSpc>
                        <ns1:spcBef>
                          <ns1:spcPts val="5"/>
                        </ns1:spcBef>
                        <ns1:tabLst/>
                      </ns1:pPr>
                      <ns1:r>
                        <ns1:rPr sz="1600" kern="0" spc="5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Use WBS an</ns1:t>
                      </ns1: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</ns1:t>
                      </ns1:r>
                      <ns1:r>
                        <ns1:rPr sz="1600" kern="0" spc="6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CPM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5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2075" algn="l" rtl="0" eaLnBrk="0">
                        <ns1:lnSpc>
                          <ns1:spcPct val="80000"/>
                        </ns1:lnSpc>
                        <ns1:spcBef>
                          <ns1:spcPts val="5"/>
                        </ns1:spcBef>
                        <ns1:tabLst/>
                      </ns1:pPr>
                      <ns1:r>
                        <ns1:rPr sz="1600" kern="0" spc="5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Use WBS an</ns1:t>
                      </ns1: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</ns1:t>
                      </ns1:r>
                      <ns1:r>
                        <ns1:rPr sz="1600" kern="0" spc="6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CPM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86868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22000"/>
                        </ns1:lnSpc>
                        <ns1:tabLst/>
                      </ns1:pPr>
                      <ns1:endParaRPr sz="4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4775" indent="-1905" algn="l" rtl="0" eaLnBrk="0">
                        <ns1:lnSpc>
                          <ns1:spcPct val="109000"/>
                        </ns1:lnSpc>
                        <ns1:tabLst/>
                      </ns1:pP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Improve problem handling</ns1:t>
                      </ns1:r>
                      <ns1:r>
                        <ns1:rPr sz="16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and communication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5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6519" algn="l" rtl="0" eaLnBrk="0">
                        <ns1:lnSpc>
                          <ns1:spcPct val="80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Improve communication,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91439" algn="l" rtl="0" eaLnBrk="0">
                        <ns1:lnSpc>
                          <ns1:spcPts val="2039"/>
                        </ns1:lnSpc>
                        <ns1:tabLst/>
                      </ns1:pPr>
                      <ns1:r>
                        <ns1:rPr sz="1600" kern="0" spc="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understanding o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f</ns1:t>
                      </ns1:r>
                      <ns1:r>
                        <ns1:rPr sz="1600" kern="0" spc="-1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project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97789" algn="l" rtl="0" eaLnBrk="0">
                        <ns1:lnSpc>
                          <ns1:spcPts val="2039"/>
                        </ns1:lnSpc>
                        <ns1:tabLst/>
                      </ns1:pP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goals, and team</ns1:t>
                      </ns1:r>
                      <ns1:r>
                        <ns1:rPr sz="1600" kern="0" spc="1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3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support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1000" dirty="0">
                        <ns1:latin typeface="Arial"/>
                        <ns1:ea typeface="Arial"/>
                        <ns1:cs typeface="Arial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  <ns1:tr h="6096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1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7155" indent="5714" algn="l" rtl="0" eaLnBrk="0">
                        <ns1:lnSpc>
                          <ns1:spcPct val="99000"/>
                        </ns1:lnSpc>
                        <ns1:spcBef>
                          <ns1:spcPts val="1"/>
                        </ns1:spcBef>
                        <ns1:tabLst/>
                      </ns1:pP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Increase the frequency of</ns1:t>
                      </ns1:r>
                      <ns1:r>
                        <ns1:rPr sz="1600" kern="0" spc="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</ns1:t>
                      </ns1: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project monito</ns1:t>
                      </ns1:r>
                      <ns1:r>
                        <ns1:rPr sz="1600" kern="0" spc="3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ring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5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6519" algn="l" rtl="0" eaLnBrk="0">
                        <ns1:lnSpc>
                          <ns1:spcPct val="80000"/>
                        </ns1:lnSpc>
                        <ns1:spcBef>
                          <ns1:spcPts val="5"/>
                        </ns1:spcBef>
                        <ns1:tabLst/>
                      </ns1:pPr>
                      <ns1:r>
                        <ns1:rPr sz="1600" kern="0" spc="40" dirty="0">
                          <ns1:solidFill>
                            <ns1:srgbClr val="7030A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Increase projec</ns1:t>
                      </ns1:r>
                      <ns1:r>
                        <ns1:rPr sz="1600" kern="0" spc="30" dirty="0">
                          <ns1:solidFill>
                            <ns1:srgbClr val="7030A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 manager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99060" algn="l" rtl="0" eaLnBrk="0">
                        <ns1:lnSpc>
                          <ns1:spcPts val="2039"/>
                        </ns1:lnSpc>
                        <ns1:tabLst/>
                      </ns1:pPr>
                      <ns1:r>
                        <ns1:rPr sz="1600" kern="0" spc="30" dirty="0">
                          <ns1:solidFill>
                            <ns1:srgbClr val="7030A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authority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1000" dirty="0">
                        <ns1:latin typeface="Arial"/>
                        <ns1:ea typeface="Arial"/>
                        <ns1:cs typeface="Arial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E7EFF7"/>
                    </ns1:solidFill>
                  </ns1:tcPr>
                </ns1:tc>
              </ns1:tr>
              <ns1:tr h="35687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5000"/>
                        </ns1:lnSpc>
                        <ns1:tabLst/>
                      </ns1:pPr>
                      <ns1:endParaRPr sz="6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8425" algn="l" rtl="0" eaLnBrk="0">
                        <ns1:lnSpc>
                          <ns1:spcPct val="80000"/>
                        </ns1:lnSpc>
                        <ns1:spcBef>
                          <ns1:spcPts val="3"/>
                        </ns1:spcBef>
                        <ns1:tabLst/>
                      </ns1:pPr>
                      <ns1:r>
                        <ns1:rPr sz="1600" kern="0" spc="5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Use WBS an</ns1:t>
                      </ns1: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</ns1:t>
                      </ns1:r>
                      <ns1:r>
                        <ns1:rPr sz="1600" kern="0" spc="6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600" kern="0" spc="40" dirty="0">
                          <ns1:solidFill>
                            <ns1:srgbClr val="000099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CPM</ns1:t>
                      </ns1:r>
                      <ns1:endParaRPr sz="16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1000" dirty="0">
                        <ns1:latin typeface="Arial"/>
                        <ns1:ea typeface="Arial"/>
                        <ns1:cs typeface="Arial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  <ns1:tabLst/>
                      </ns1:pPr>
                      <ns1:endParaRPr sz="1000" dirty="0">
                        <ns1:latin typeface="Arial"/>
                        <ns1:ea typeface="Arial"/>
                        <ns1:cs typeface="Arial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FFFFFF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  <ns1:solidFill>
                      <ns1:srgbClr val="CBDDEF"/>
                    </ns1:solidFill>
                  </ns1:tcPr>
                </ns1:tc>
              </ns1:tr>
            </ns1:tbl>
          </ns1:graphicData>
        </ns1:graphic>
      </ns0:graphicFrame>
      <ns0:sp>
        <ns0:nvSpPr>
          <ns0:cNvPr id="702" name="textbox 702"/>
          <ns0:cNvSpPr/>
          <ns0:nvPr/>
        </ns0:nvSpPr>
        <ns0:spPr>
          <ns1:xfrm>
            <ns1:off x="562282" y="1379732"/>
            <ns1:ext cx="8477250" cy="64706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2413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0520" indent="-338454" algn="l" rtl="0" eaLnBrk="0">
              <ns1:lnSpc>
                <ns1:spcPct val="94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Table</ns1:t>
            </ns1:r>
            <ns1:r>
              <ns1:rPr sz="2200" kern="0" spc="2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11-6 provides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general m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itigation strategies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</ns1:t>
            </ns1:r>
            <ns1:r>
              <ns1:rPr sz="22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technical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2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cost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schedule</ns1:t>
            </ns1:r>
            <ns1:r>
              <ns1:rPr sz="22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r>
              <ns1:rPr sz="22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704" name="textbox 704"/>
          <ns0:cNvSpPr/>
          <ns0:nvPr/>
        </ns0:nvSpPr>
        <ns0:spPr>
          <ns1:xfrm>
            <ns1:off x="410704" y="446468"/>
            <ns1:ext cx="5756275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Plan Risk Responses (2</ns1:t>
            </ns1:r>
            <ns1:r>
              <ns1:rPr sz="3600" kern="0" spc="14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68" name="group 68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706" name="path 70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08" name="path 70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10" name="textbox 710"/>
          <ns0:cNvSpPr/>
          <ns0:nvPr/>
        </ns0:nvSpPr>
        <ns0:spPr>
          <ns1:xfrm>
            <ns1:off x="1156365" y="6178260"/>
            <ns1:ext cx="7442200" cy="2336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53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5000"/>
              </ns1:lnSpc>
              <ns1:tabLst/>
            </ns1:pPr>
            <ns1:r>
              <ns1:rPr sz="1600" kern="0" spc="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Table</ns1:t>
            </ns1:r>
            <ns1:r>
              <ns1:rPr sz="1600" kern="0" spc="16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 </ns1:t>
            </ns1:r>
            <ns1:r>
              <ns1:rPr sz="1600" kern="0" spc="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11-6 General ri</ns1:t>
            </ns1: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sk mitigation strategies for technical,</ns1:t>
            </ns1:r>
            <ns1:r>
              <ns1:rPr sz="1600" kern="0" spc="5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 </ns1:t>
            </ns1: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cost,</ns1:t>
            </ns1:r>
            <ns1:r>
              <ns1:rPr sz="1600" kern="0" spc="6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 </ns1:t>
            </ns1: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and</ns1:t>
            </ns1:r>
            <ns1:r>
              <ns1:rPr sz="1600" kern="0" spc="4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 </ns1:t>
            </ns1: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schedule</ns1:t>
            </ns1:r>
            <ns1:r>
              <ns1:rPr sz="1600" kern="0" spc="9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 </ns1:t>
            </ns1:r>
            <ns1:r>
              <ns1:rPr sz="1600" kern="0" spc="-10" dirty="0">
                <ns1:solidFill>
                  <ns1:srgbClr val="004978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risks</ns1:t>
            </ns1:r>
            <ns1:endParaRPr sz="1600" dirty="0">
              <ns1:latin typeface="Arial"/>
              <ns1:ea typeface="Arial"/>
              <ns1:cs typeface="Arial"/>
            </ns1:endParaRPr>
          </ns1:p>
        </ns0:txBody>
      </ns0:sp>
      <ns0:sp>
        <ns0:nvSpPr>
          <ns0:cNvPr id="712" name="rect 712"/>
          <ns0:cNvSpPr/>
          <ns0:nvPr/>
        </ns0:nvSpPr>
        <ns0:spPr>
          <ns1:xfrm>
            <ns1:off x="6458902" y="4181092"/>
            <ns1:ext cx="2415540" cy="238507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14" name="rect 714"/>
          <ns0:cNvSpPr/>
          <ns0:nvPr/>
        </ns0:nvSpPr>
        <ns0:spPr>
          <ns1:xfrm>
            <ns1:off x="6458902" y="4440172"/>
            <ns1:ext cx="1395984" cy="238507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16" name="textbox 716"/>
          <ns0:cNvSpPr/>
          <ns0:nvPr/>
        </ns0:nvSpPr>
        <ns0:spPr>
          <ns1:xfrm>
            <ns1:off x="6445771" y="4206949"/>
            <ns1:ext cx="2441575" cy="4806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2927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indent="13970" algn="l" rtl="0" eaLnBrk="0">
              <ns1:lnSpc>
                <ns1:spcPct val="95000"/>
              </ns1:lnSpc>
              <ns1:tabLst/>
            </ns1:pPr>
            <ns1:r>
              <ns1:rPr sz="1600" kern="0" spc="4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Select the m</ns1:t>
            </ns1:r>
            <ns1:r>
              <ns1:rPr sz="1600" kern="0" spc="3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ost experienced</ns1:t>
            </ns1:r>
            <ns1:r>
              <ns1:rPr sz="1600" kern="0" spc="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manager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718" name="path 718"/>
          <ns0:cNvSpPr/>
          <ns0:nvPr/>
        </ns0:nvSpPr>
        <ns0:spPr>
          <ns1:xfrm>
            <ns1:off x="3563302" y="2702812"/>
            <ns1:ext cx="2181605" cy="497587"/>
          </ns1:xfrm>
          <ns1:custGeom>
            <ns1:avLst/>
            <ns1:gdLst/>
            <ns1:ahLst/>
            <ns1:cxnLst/>
            <ns1:rect l="0" t="0" r="0" b="0"/>
            <ns1:pathLst>
              <ns1:path w="3435" h="783">
                <ns1:moveTo>
                  <ns1:pt x="0" y="375"/>
                </ns1:moveTo>
                <ns1:lnTo>
                  <ns1:pt x="3435" y="375"/>
                </ns1:lnTo>
                <ns1:lnTo>
                  <ns1:pt x="3435" y="0"/>
                </ns1:lnTo>
                <ns1:lnTo>
                  <ns1:pt x="0" y="0"/>
                </ns1:lnTo>
                <ns1:lnTo>
                  <ns1:pt x="0" y="375"/>
                </ns1:lnTo>
                <ns1:close/>
              </ns1:path>
              <ns1:path w="3435" h="783">
                <ns1:moveTo>
                  <ns1:pt x="0" y="783"/>
                </ns1:moveTo>
                <ns1:lnTo>
                  <ns1:pt x="2540" y="783"/>
                </ns1:lnTo>
                <ns1:lnTo>
                  <ns1:pt x="2540" y="407"/>
                </ns1:lnTo>
                <ns1:lnTo>
                  <ns1:pt x="0" y="407"/>
                </ns1:lnTo>
                <ns1:lnTo>
                  <ns1:pt x="0" y="783"/>
                </ns1:lnTo>
                <ns1:close/>
              </ns1:path>
            </ns1:pathLst>
          </ns1:cu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20" name="textbox 720"/>
          <ns0:cNvSpPr/>
          <ns0:nvPr/>
        </ns0:nvSpPr>
        <ns0:spPr>
          <ns1:xfrm>
            <ns1:off x="3550171" y="2728669"/>
            <ns1:ext cx="2229485" cy="4806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2927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indent="5714" algn="l" rtl="0" eaLnBrk="0">
              <ns1:lnSpc>
                <ns1:spcPct val="95000"/>
              </ns1:lnSpc>
              <ns1:tabLst/>
            </ns1:pPr>
            <ns1:r>
              <ns1:rPr sz="1600" kern="0" spc="4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Increase the frequency of</ns1:t>
            </ns1:r>
            <ns1:r>
              <ns1:rPr sz="1600" kern="0" spc="3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monito</ns1:t>
            </ns1:r>
            <ns1:r>
              <ns1:rPr sz="1600" kern="0" spc="3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ring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722" name="rect 722"/>
          <ns0:cNvSpPr/>
          <ns0:nvPr/>
        </ns0:nvSpPr>
        <ns0:spPr>
          <ns1:xfrm>
            <ns1:off x="762952" y="3830572"/>
            <ns1:ext cx="781050" cy="238507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24" name="rect 724"/>
          <ns0:cNvSpPr/>
          <ns0:nvPr/>
        </ns0:nvSpPr>
        <ns0:spPr>
          <ns1:xfrm>
            <ns1:off x="762952" y="3571492"/>
            <ns1:ext cx="2166366" cy="238507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26" name="textbox 726"/>
          <ns0:cNvSpPr/>
          <ns0:nvPr/>
        </ns0:nvSpPr>
        <ns0:spPr>
          <ns1:xfrm>
            <ns1:off x="755643" y="3597134"/>
            <ns1:ext cx="2187575" cy="4806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3069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3970" indent="-1905" algn="l" rtl="0" eaLnBrk="0">
              <ns1:lnSpc>
                <ns1:spcPct val="95000"/>
              </ns1:lnSpc>
              <ns1:tabLst/>
            </ns1:pPr>
            <ns1:r>
              <ns1:rPr sz="1600" kern="0" spc="4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Increase projec</ns1:t>
            </ns1:r>
            <ns1:r>
              <ns1:rPr sz="1600" kern="0" spc="3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 manager</ns1:t>
            </ns1:r>
            <ns1:r>
              <ns1:rPr sz="1600" kern="0" spc="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7030A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authority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728" name="textbox 728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42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30" name="rect 73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32" name="textbox 732"/>
          <ns0:cNvSpPr/>
          <ns0:nvPr/>
        </ns0:nvSpPr>
        <ns0:spPr>
          <ns1:xfrm>
            <ns1:off x="562281" y="1379709"/>
            <ns1:ext cx="8629015" cy="48685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70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Five basic response strategies for </ns1:t>
            </ns1:r>
            <ns1:r>
              <ns1:rPr sz="22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positive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sks (opportunities)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r" rtl="0" eaLnBrk="0">
              <ns1:lnSpc>
                <ns1:spcPct val="87000"/>
              </ns1:lnSpc>
              <ns1:spcBef>
                <ns1:spcPts val="1425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exploitation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do whatever you can to make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sure the positive risk occurs.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76884" algn="l" rtl="0" eaLnBrk="0">
              <ns1:lnSpc>
                <ns1:spcPct val="87000"/>
              </ns1:lnSpc>
              <ns1:spcBef>
                <ns1:spcPts val="1317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sharing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share the ownership of</ns1:t>
            </ns1:r>
            <ns1:r>
              <ns1:rPr sz="1900" kern="0" spc="-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 with another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party.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9144" indent="-300990" algn="l" rtl="0" eaLnBrk="0">
              <ns1:lnSpc>
                <ns1:spcPct val="92000"/>
              </ns1:lnSpc>
              <ns1:spcBef>
                <ns1:spcPts val="1328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enhancement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change the size of</ns1:t>
            </ns1:r>
            <ns1:r>
              <ns1:rPr sz="19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opportunity by identifying and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maximizing key drivers of</ns1:t>
            </ns1:r>
            <ns1:r>
              <ns1:rPr sz="19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positive risk.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9144" indent="-299720" algn="l" rtl="0" eaLnBrk="0">
              <ns1:lnSpc>
                <ns1:spcPct val="93000"/>
              </ns1:lnSpc>
              <ns1:spcBef>
                <ns1:spcPts val="1460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acceptance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also applies to positive risk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 when the project team does</ns1:t>
            </ns1:r>
            <ns1:r>
              <ns1:rPr sz="19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not take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any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actions to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ward a risk.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3234" algn="l" rtl="0" eaLnBrk="0">
              <ns1:lnSpc>
                <ns1:spcPct val="87000"/>
              </ns1:lnSpc>
              <ns1:spcBef>
                <ns1:spcPts val="1494"/>
              </ns1:spcBef>
              <ns1:tabLst/>
            </ns1:pPr>
            <ns1:r>
              <ns1:rPr sz="1500" b="1" i="1" kern="0" spc="1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  </ns1:t>
            </ns1: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1900" b="1" i="1" kern="0" spc="1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escalation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notify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higher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level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authority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62584" indent="-349884" algn="l" rtl="0" eaLnBrk="0">
              <ns1:lnSpc>
                <ns1:spcPct val="93000"/>
              </ns1:lnSpc>
              <ns1:spcBef>
                <ns1:spcPts val="138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u="sng" kern="0" spc="-5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Main outputs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updates to the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P.M.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 and other pro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ject documents and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change requests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marL="784859" indent="-295275" algn="l" rtl="0" eaLnBrk="0">
              <ns1:lnSpc>
                <ns1:spcPct val="97000"/>
              </ns1:lnSpc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example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</ns1:t>
            </ns1:r>
            <ns1:r>
              <ns1:rPr sz="1900" i="1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.M.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WBS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schedule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need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updated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</ns1:t>
            </ns1:r>
            <ns1:r>
              <ns1:rPr sz="19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 response strategies require addition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 tasks, resources, or time to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accomplish.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734" name="picture 73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7" y="5400420"/>
            <ns1:ext cx="135255" cy="211073"/>
          </ns1:xfrm>
          <ns1:prstGeom prst="rect">
            <ns1:avLst/>
          </ns1:prstGeom>
        </ns0:spPr>
      </ns0:pic>
      <ns0:sp>
        <ns0:nvSpPr>
          <ns0:cNvPr id="736" name="textbox 736"/>
          <ns0:cNvSpPr/>
          <ns0:nvPr/>
        </ns0:nvSpPr>
        <ns0:spPr>
          <ns1:xfrm>
            <ns1:off x="410704" y="446468"/>
            <ns1:ext cx="5756275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Plan Risk Responses (3</ns1:t>
            </ns1:r>
            <ns1:r>
              <ns1:rPr sz="3600" kern="0" spc="14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70" name="group 70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738" name="path 738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40" name="path 740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42" name="textbox 742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43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3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44" name="rect 74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46" name="rect 746"/>
          <ns0:cNvSpPr/>
          <ns0:nvPr/>
        </ns0:nvSpPr>
        <ns0:spPr>
          <ns1:xfrm>
            <ns1:off x="4475873" y="4715779"/>
            <ns1:ext cx="1170434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48" name="rect 748"/>
          <ns0:cNvSpPr/>
          <ns0:nvPr/>
        </ns0:nvSpPr>
        <ns0:spPr>
          <ns1:xfrm>
            <ns1:off x="5704217" y="4715779"/>
            <ns1:ext cx="3079242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50" name="rect 750"/>
          <ns0:cNvSpPr/>
          <ns0:nvPr/>
        </ns0:nvSpPr>
        <ns0:spPr>
          <ns1:xfrm>
            <ns1:off x="4453013" y="3356366"/>
            <ns1:ext cx="1751076" cy="28118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52" name="textbox 752"/>
          <ns0:cNvSpPr/>
          <ns0:nvPr/>
        </ns0:nvSpPr>
        <ns0:spPr>
          <ns1:xfrm>
            <ns1:off x="562282" y="1379723"/>
            <ns1:ext cx="8449309" cy="425132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121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4965" indent="-342265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response strategies also provide updated inform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ation for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register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by describing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 responses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2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owners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 </ns1:t>
            </ns1:r>
            <ns1:r>
              <ns1:rPr sz="22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status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365125" algn="l" rtl="0" eaLnBrk="0">
              <ns1:lnSpc>
                <ns1:spcPct val="88000"/>
              </ns1:lnSpc>
              <ns1:spcBef>
                <ns1:spcPts val="628"/>
              </ns1:spcBef>
              <ns1:tabLst/>
            </ns1:pPr>
            <ns1:r>
              <ns1:rPr sz="22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information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360679" indent="-347979" algn="l" rtl="0" eaLnBrk="0">
              <ns1:lnSpc>
                <ns1:spcPct val="93000"/>
              </ns1:lnSpc>
              <ns1:spcBef>
                <ns1:spcPts val="125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Often include identification of</ns1:t>
            </ns1:r>
            <ns1:r>
              <ns1:rPr sz="22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residual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secondary risks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as w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ell as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contingency</ns1:t>
            </ns1:r>
            <ns1:r>
              <ns1:rPr sz="2200" i="1" kern="0" spc="-2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plans</ns1:t>
            </ns1:r>
            <ns1:r>
              <ns1:rPr sz="2200" i="1" kern="0" spc="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2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reserves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89584" algn="l" rtl="0" eaLnBrk="0">
              <ns1:lnSpc>
                <ns1:spcPct val="94000"/>
              </ns1:lnSpc>
              <ns1:spcBef>
                <ns1:spcPts val="148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Residual</ns1:t>
            </ns1:r>
            <ns1:r>
              <ns1:rPr sz="1900" kern="0" spc="16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r>
              <ns1:rPr sz="1900" kern="0" spc="16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SimSun"/>
                <ns1:ea typeface="SimSun"/>
                <ns1:cs typeface="SimSun"/>
              </ns1:rPr>
              <ns1:t>残余风险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remain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after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all</ns1:t>
            </ns1:r>
            <ns1:r>
              <ns1:rPr sz="1900" i="1" kern="0" spc="1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1900" i="1" kern="0" spc="1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response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5334" algn="l" rtl="0" eaLnBrk="0">
              <ns1:lnSpc>
                <ns1:spcPct val="87000"/>
              </ns1:lnSpc>
              <ns1:spcBef>
                <ns1:spcPts val="569"/>
              </ns1:spcBef>
              <ns1:tabLst/>
            </ns1:pP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strategies have been implemented.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example, even tho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ugh a</ns1:t>
            </ns1:r>
            <ns1:r>
              <ns1:rPr sz="19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stable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-635" algn="l" rtl="0" eaLnBrk="0">
              <ns1:lnSpc>
                <ns1:spcPct val="93000"/>
              </ns1:lnSpc>
              <ns1:spcBef>
                <ns1:spcPts val="382"/>
              </ns1:spcBef>
              <ns1:tabLst/>
            </ns1:pP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hardware product may have been used on a project, there may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still be a risk</ns1:t>
            </ns1:r>
            <ns1:r>
              <ns1:rPr sz="19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it f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ails to function properly.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1050" indent="-347345" algn="l" rtl="0" eaLnBrk="0">
              <ns1:lnSpc>
                <ns1:spcPct val="97000"/>
              </ns1:lnSpc>
              <ns1:spcBef>
                <ns1:spcPts val="1458"/>
              </ns1:spcBef>
              <ns1:tabLst>
                <ns1:tab pos="588009" algn="l"/>
              </ns1:tabLst>
            </ns1:pP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6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Secondary risks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SimSun"/>
                <ns1:ea typeface="SimSun"/>
                <ns1:cs typeface="SimSun"/>
              </ns1:rPr>
              <ns1:t>次生风险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 are </ns1:t>
            </ns1: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direct result of </ns1:t>
            </ns1:r>
            <ns1:r>
              <ns1:rPr sz="19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implementing a risk response</ns1:t>
            </ns1:r>
            <ns1:r>
              <ns1:rPr sz="19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example, using the more stable hardware may have caused a risk of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23000"/>
              </ns1:lnSpc>
              <ns1:tabLst/>
            </ns1:pPr>
            <ns1:endParaRPr sz="400" dirty="0">
              <ns1:latin typeface="Arial"/>
              <ns1:ea typeface="Arial"/>
              <ns1:cs typeface="Arial"/>
            </ns1:endParaRPr>
          </ns1:p>
          <ns1:p>
            <ns1:pPr marL="777240" algn="l" rtl="0" eaLnBrk="0">
              <ns1:lnSpc>
                <ns1:spcPct val="87000"/>
              </ns1:lnSpc>
              <ns1:spcBef>
                <ns1:spcPts val="3"/>
              </ns1:spcBef>
              <ns1:tabLst/>
            </ns1:pP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peripheral devices failing 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 function properly.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754" name="picture 75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96536" y="4742500"/>
            <ns1:ext cx="154190" cy="240624"/>
          </ns1:xfrm>
          <ns1:prstGeom prst="rect">
            <ns1:avLst/>
          </ns1:prstGeom>
        </ns0:spPr>
      </ns0:pic>
      <ns0:sp>
        <ns0:nvSpPr>
          <ns0:cNvPr id="756" name="path 756"/>
          <ns0:cNvSpPr/>
          <ns0:nvPr/>
        </ns0:nvSpPr>
        <ns0:spPr>
          <ns1:xfrm>
            <ns1:off x="5665469" y="4715779"/>
            <ns1:ext cx="57914" cy="281175"/>
          </ns1:xfrm>
          <ns1:custGeom>
            <ns1:avLst/>
            <ns1:gdLst/>
            <ns1:ahLst/>
            <ns1:cxnLst/>
            <ns1:rect l="0" t="0" r="0" b="0"/>
            <ns1:pathLst>
              <ns1:path w="91" h="442">
                <ns1:moveTo>
                  <ns1:pt x="0" y="442"/>
                </ns1:moveTo>
                <ns1:lnTo>
                  <ns1:pt x="91" y="442"/>
                </ns1:lnTo>
                <ns1:lnTo>
                  <ns1:pt x="91" y="0"/>
                </ns1:lnTo>
                <ns1:lnTo>
                  <ns1:pt x="0" y="0"/>
                </ns1:lnTo>
                <ns1:lnTo>
                  <ns1:pt x="0" y="442"/>
                </ns1:lnTo>
                <ns1:close/>
              </ns1:path>
            </ns1:pathLst>
          </ns1:cu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758" name="picture 75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7" y="3407041"/>
            <ns1:ext cx="135255" cy="211073"/>
          </ns1:xfrm>
          <ns1:prstGeom prst="rect">
            <ns1:avLst/>
          </ns1:prstGeom>
        </ns0:spPr>
      </ns0:pic>
      <ns0:sp>
        <ns0:nvSpPr>
          <ns0:cNvPr id="760" name="textbox 760"/>
          <ns0:cNvSpPr/>
          <ns0:nvPr/>
        </ns0:nvSpPr>
        <ns0:spPr>
          <ns1:xfrm>
            <ns1:off x="410704" y="446468"/>
            <ns1:ext cx="5756275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Plan Risk Responses (4</ns1:t>
            </ns1:r>
            <ns1:r>
              <ns1:rPr sz="3600" kern="0" spc="14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72" name="group 72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762" name="path 762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64" name="path 764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66" name="textbox 766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44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68" name="rect 76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770" name="picture 77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19328" y="4130802"/>
            <ns1:ext cx="8278367" cy="2504693"/>
          </ns1:xfrm>
          <ns1:prstGeom prst="rect">
            <ns1:avLst/>
          </ns1:prstGeom>
        </ns0:spPr>
      </ns0:pic>
      <ns0:graphicFrame>
        <ns0:nvGraphicFramePr>
          <ns0:cNvPr id="772" name="table 772"/>
          <ns0:cNvGraphicFramePr>
            <ns1:graphicFrameLocks noGrp="1"/>
          </ns0:cNvGraphicFramePr>
          <ns0:nvPr/>
        </ns0:nvGraphicFramePr>
        <ns0:xfrm>
          <ns1:off x="644077" y="4055555"/>
          <ns1:ext cx="8275955" cy="2514600"/>
        </ns0:xfrm>
        <ns1:graphic>
          <ns1:graphicData uri="http://schemas.openxmlformats.org/drawingml/2006/table">
            <ns1:tbl>
              <ns1:tblPr/>
              <ns1:tblGrid>
                <ns1:gridCol w="8275955"/>
              </ns1:tblGrid>
              <ns1:tr h="250825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19000"/>
                        </ns1:lnSpc>
                        <ns1:tabLst/>
                      </ns1:pPr>
                      <ns1:endParaRPr sz="5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102235" indent="-3175" algn="l" rtl="0" eaLnBrk="0">
                        <ns1:lnSpc>
                          <ns1:spcPct val="94000"/>
                        </ns1:lnSpc>
                        <ns1:spcBef>
                          <ns1:spcPts val="4"/>
                        </ns1:spcBef>
                        <ns1:tabLst/>
                      </ns1:pP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For example, Cliff’s team had identified the risk event of</ns1:t>
                      </ns1:r>
                      <ns1:r>
                        <ns1:rPr sz="1800" kern="0" spc="-1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having</ns1:t>
                      </ns1:r>
                      <ns1:r>
                        <ns1:rPr sz="1800" kern="0" spc="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 new</ns1:t>
                      </ns1:r>
                      <ns1:r>
                        <ns1:rPr sz="1800" kern="0" spc="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custo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mer.</ns1:t>
                      </ns1:r>
                      <ns1:r>
                        <ns1:rPr sz="1800" kern="0" spc="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They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listed several activities they could perform to help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manage this risk,</ns1:t>
                      </ns1:r>
                      <ns1:r>
                        <ns1:rPr sz="1800" kern="0" spc="9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such</ns1:t>
                      </ns1:r>
                      <ns1:r>
                        <ns1:rPr sz="1800" kern="0" spc="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as</ns1:t>
                      </ns1:r>
                      <ns1:endParaRPr sz="18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281304" algn="l" rtl="0" eaLnBrk="0">
                        <ns1:lnSpc>
                          <ns1:spcPct val="88000"/>
                        </ns1:lnSpc>
                        <ns1:spcBef>
                          <ns1:spcPts val="1714"/>
                        </ns1:spcBef>
                        <ns1:tabLst>
                          <ns1:tab pos="402590" algn="l"/>
                        </ns1:tabLst>
                      </ns1:pP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	</ns1:t>
                      </ns1:r>
                      <ns1:r>
                        <ns1:rPr sz="1800" kern="0" spc="14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making sure the project manager took the time to understand the custo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mer,</ns1:t>
                      </ns1:r>
                      <ns1:endParaRPr sz="18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marL="553719" indent="-272415" algn="l" rtl="0" eaLnBrk="0">
                        <ns1:lnSpc>
                          <ns1:spcPct val="88000"/>
                        </ns1:lnSpc>
                        <ns1:spcBef>
                          <ns1:spcPts val="1465"/>
                        </ns1:spcBef>
                        <ns1:tabLst>
                          <ns1:tab pos="402590" algn="l"/>
                        </ns1:tabLst>
                      </ns1:pP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	</ns1:t>
                      </ns1:r>
                      <ns1:r>
                        <ns1:rPr sz="1800" kern="0" spc="1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setting up a meeting to get to know the cust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omer and</ns1:t>
                      </ns1:r>
                      <ns1:r>
                        <ns1:rPr sz="1800" kern="0" spc="6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clarify</ns1:t>
                      </ns1:r>
                      <ns1:r>
                        <ns1:rPr sz="1800" kern="0" spc="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expectations,</ns1:t>
                      </ns1:r>
                      <ns1:r>
                        <ns1:rPr sz="1800" kern="0" spc="8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and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       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having</ns1:t>
                      </ns1:r>
                      <ns1:r>
                        <ns1:rPr sz="18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Cliff</ns1:t>
                      </ns1:r>
                      <ns1:r>
                        <ns1:rPr sz="1800" kern="0" spc="-1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attend</ns1:t>
                      </ns1:r>
                      <ns1:r>
                        <ns1:rPr sz="18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the</ns1:t>
                      </ns1:r>
                      <ns1:r>
                        <ns1:rPr sz="18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meeting</ns1:t>
                      </ns1:r>
                      <ns1:r>
                        <ns1:rPr sz="18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.</ns1:t>
                      </ns1:r>
                      <ns1:endParaRPr sz="18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  <ns1:p>
                      <ns1:pPr algn="l" rtl="0" eaLnBrk="0">
                        <ns1:lnSpc>
                          <ns1:spcPct val="101000"/>
                        </ns1:lnSpc>
                        <ns1:tabLst/>
                      </ns1:pPr>
                      <ns1:endParaRPr sz="1200" dirty="0">
                        <ns1:latin typeface="Arial"/>
                        <ns1:ea typeface="Arial"/>
                        <ns1:cs typeface="Arial"/>
                      </ns1:endParaRPr>
                    </ns1:p>
                    <ns1:p>
                      <ns1:pPr marL="94614" indent="5714" algn="l" rtl="0" eaLnBrk="0">
                        <ns1:lnSpc>
                          <ns1:spcPct val="94000"/>
                        </ns1:lnSpc>
                        <ns1:spcBef>
                          <ns1:spcPts val="6"/>
                        </ns1:spcBef>
                        <ns1:tabLst/>
                      </ns1:pP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In this case, Cliff’s team was proactive in identifying this risk</ns1:t>
                      </ns1:r>
                      <ns1:r>
                        <ns1:rPr sz="1800" kern="0" spc="5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an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d would take</ns1:t>
                      </ns1:r>
                      <ns1:r>
                        <ns1:rPr sz="1800" kern="0" spc="7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actions</ns1:t>
                      </ns1:r>
                      <ns1:r>
                        <ns1:rPr sz="1800" kern="0" spc="2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to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   </ns1:t>
                      </ns1:r>
                      <ns1:r>
                        <ns1:rPr sz="1800" kern="0" spc="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prevent any negative events from happening by implementing their risk responses</ns1:t>
                      </ns1:r>
                      <ns1:r>
                        <ns1:rPr sz="1800" kern="0" spc="-10" dirty="0">
                          <ns1:solidFill>
                            <ns1:srgbClr val="000000">
                              <ns1:alpha val="100000"/>
                            </ns1:srgbClr>
                          </ns1:solidFill>
                          <ns1:latin typeface="Times New Roman"/>
                          <ns1:ea typeface="Times New Roman"/>
                          <ns1:cs typeface="Times New Roman"/>
                        </ns1:rPr>
                        <ns1:t>.</ns1:t>
                      </ns1:r>
                      <ns1:endParaRPr sz="1800" dirty="0">
                        <ns1:latin typeface="Times New Roman"/>
                        <ns1:ea typeface="Times New Roman"/>
                        <ns1:cs typeface="Times New Roman"/>
                      </ns1:endParaRPr>
                    </ns1:p>
                  </ns1:txBody>
                  <ns1:tcPr marL="0" marR="0" marT="0" marB="0" vert="horz">
                    <ns1:lnL w="635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9525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6350" cap="flat" cmpd="sng" algn="ctr">
                      <ns1:solidFill>
                        <ns1:srgbClr val="0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>
                      <ns1:noFill/>
                    </ns1:lnB>
                    <ns1:solidFill>
                      <ns1:srgbClr val="FFFFFF"/>
                    </ns1:solidFill>
                  </ns1:tcPr>
                </ns1:tc>
              </ns1:tr>
            </ns1:tbl>
          </ns1:graphicData>
        </ns1:graphic>
      </ns0:graphicFrame>
      <ns0:pic>
        <ns0:nvPicPr>
          <ns0:cNvPr id="774" name="picture 774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25473" y="5312765"/>
            <ns1:ext cx="121729" cy="189966"/>
          </ns1:xfrm>
          <ns1:prstGeom prst="rect">
            <ns1:avLst/>
          </ns1:prstGeom>
        </ns0:spPr>
      </ns0:pic>
      <ns0:pic>
        <ns0:nvPicPr>
          <ns0:cNvPr id="776" name="picture 776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925473" y="4886045"/>
            <ns1:ext cx="121729" cy="189966"/>
          </ns1:xfrm>
          <ns1:prstGeom prst="rect">
            <ns1:avLst/>
          </ns1:prstGeom>
        </ns0:spPr>
      </ns0:pic>
      <ns0:sp>
        <ns0:nvSpPr>
          <ns0:cNvPr id="778" name="textbox 778"/>
          <ns0:cNvSpPr/>
          <ns0:nvPr/>
        </ns0:nvSpPr>
        <ns0:spPr>
          <ns1:xfrm>
            <ns1:off x="486081" y="1379709"/>
            <ns1:ext cx="8572500" cy="23545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820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5600" indent="-342900" algn="l" rtl="0" eaLnBrk="0">
              <ns1:lnSpc>
                <ns1:spcPct val="93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Implementing risk responses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as defined in planning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responses, is the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main executing process in project risk managem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590"/>
              </ns1:spcBef>
              <ns1:tabLst/>
            </ns1:pPr>
            <ns1:r>
              <ns1:rPr sz="1900" kern="0" spc="-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Key outp</ns1:t>
            </ns1:r>
            <ns1:r>
              <ns1:rPr sz="2200" kern="0" spc="-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uts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89584" algn="l" rtl="0" eaLnBrk="0">
              <ns1:lnSpc>
                <ns1:spcPct val="87000"/>
              </ns1:lnSpc>
              <ns1:spcBef>
                <ns1:spcPts val="172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Change reque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1000"/>
              </ns1:lnSpc>
              <ns1:tabLst/>
            </ns1:pPr>
            <ns1:endParaRPr sz="1300" dirty="0">
              <ns1:latin typeface="Arial"/>
              <ns1:ea typeface="Arial"/>
              <ns1:cs typeface="Arial"/>
            </ns1:endParaRPr>
          </ns1:p>
          <ns1:p>
            <ns1:pPr marL="779780" indent="-290195" algn="l" rtl="0" eaLnBrk="0">
              <ns1:lnSpc>
                <ns1:spcPct val="93000"/>
              </ns1:lnSpc>
              <ns1:spcBef>
                <ns1:spcPts val="7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documents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updates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(e.g.,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issue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log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lessons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learned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register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  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team assignments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risk r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egister, and risk report)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780" name="picture 780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976006" y="3190621"/>
            <ns1:ext cx="135255" cy="211073"/>
          </ns1:xfrm>
          <ns1:prstGeom prst="rect">
            <ns1:avLst/>
          </ns1:prstGeom>
        </ns0:spPr>
      </ns0:pic>
      <ns0:pic>
        <ns0:nvPicPr>
          <ns0:cNvPr id="782" name="picture 782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976007" y="2733421"/>
            <ns1:ext cx="135255" cy="211073"/>
          </ns1:xfrm>
          <ns1:prstGeom prst="rect">
            <ns1:avLst/>
          </ns1:prstGeom>
        </ns0:spPr>
      </ns0:pic>
      <ns0:sp>
        <ns0:nvSpPr>
          <ns0:cNvPr id="784" name="textbox 784"/>
          <ns0:cNvSpPr/>
          <ns0:nvPr/>
        </ns0:nvSpPr>
        <ns0:spPr>
          <ns1:xfrm>
            <ns1:off x="408418" y="446468"/>
            <ns1:ext cx="5439409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6. Implem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ent Risk Responses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74" name="group 74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786" name="path 78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88" name="path 78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790" name="textbox 790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45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92" name="rect 79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94" name="textbox 794"/>
          <ns0:cNvSpPr/>
          <ns0:nvPr/>
        </ns0:nvSpPr>
        <ns0:spPr>
          <ns1:xfrm>
            <ns1:off x="562281" y="1379709"/>
            <ns1:ext cx="8569325" cy="505142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70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Monitorin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 risks involves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481330" algn="l" rtl="0" eaLnBrk="0">
              <ns1:lnSpc>
                <ns1:spcPct val="87000"/>
              </ns1:lnSpc>
              <ns1:spcBef>
                <ns1:spcPts val="1425"/>
              </ns1:spcBef>
              <ns1:tabLst/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i.       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ensuring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appropria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 risk responses are performed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1330" algn="l" rtl="0" eaLnBrk="0">
              <ns1:lnSpc>
                <ns1:spcPct val="87000"/>
              </ns1:lnSpc>
              <ns1:spcBef>
                <ns1:spcPts val="1317"/>
              </ns1:spcBef>
              <ns1:tabLst/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</ns1:t>
            </ns1:r>
            <ns1:r>
              <ns1:rPr sz="15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      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tracking</ns1:t>
            </ns1:r>
            <ns1:r>
              <ns1:rPr sz="1900" kern="0" spc="1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identified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1330" algn="l" rtl="0" eaLnBrk="0">
              <ns1:lnSpc>
                <ns1:spcPct val="87000"/>
              </ns1:lnSpc>
              <ns1:spcBef>
                <ns1:spcPts val="1317"/>
              </ns1:spcBef>
              <ns1:tabLst/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iii.     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identifying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analyzing new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481330" algn="l" rtl="0" eaLnBrk="0">
              <ns1:lnSpc>
                <ns1:spcPct val="88000"/>
              </ns1:lnSpc>
              <ns1:spcBef>
                <ns1:spcPts val="1294"/>
              </ns1:spcBef>
              <ns1:tabLst/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iv.     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evaluating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effectiveness of</ns1:t>
            </ns1:r>
            <ns1:r>
              <ns1:rPr sz="19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management throughout the pr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oject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40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 management does not stop with the init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ial risk analysis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7240" indent="-287654" algn="l" rtl="0" eaLnBrk="0">
              <ns1:lnSpc>
                <ns1:spcPct val="92000"/>
              </ns1:lnSpc>
              <ns1:spcBef>
                <ns1:spcPts val="1436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redistrib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ution of</ns1:t>
            </ns1:r>
            <ns1:r>
              <ns1:rPr sz="1900" kern="0" spc="-1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resources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devoted to risk management may be necessary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because of</ns1:t>
            </ns1:r>
            <ns1:r>
              <ns1:rPr sz="19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relative changes in risk exposure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77240" indent="-287654" algn="l" rtl="0" eaLnBrk="0">
              <ns1:lnSpc>
                <ns1:spcPct val="97000"/>
              </ns1:lnSpc>
              <ns1:spcBef>
                <ns1:spcPts val="1465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Carrying out individual risk management plans involve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monitoring risks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based on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defined milestones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making decisions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regarding ris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ks and their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response str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ategies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300" dirty="0">
              <ns1:latin typeface="Arial"/>
              <ns1:ea typeface="Arial"/>
              <ns1:cs typeface="Arial"/>
            </ns1:endParaRPr>
          </ns1:p>
          <ns1:p>
            <ns1:pPr marL="356234" indent="-343534" algn="l" rtl="0" eaLnBrk="0">
              <ns1:lnSpc>
                <ns1:spcPct val="93000"/>
              </ns1:lnSpc>
              <ns1:spcBef>
                <ns1:spcPts val="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Outputs include work performance information, cha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nge requests, updates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the P.M. plan, project documents, and organizational process a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ssets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796" name="picture 79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7" y="4760341"/>
            <ns1:ext cx="135255" cy="211073"/>
          </ns1:xfrm>
          <ns1:prstGeom prst="rect">
            <ns1:avLst/>
          </ns1:prstGeom>
        </ns0:spPr>
      </ns0:pic>
      <ns0:pic>
        <ns0:nvPicPr>
          <ns0:cNvPr id="798" name="picture 79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8" y="4036440"/>
            <ns1:ext cx="135255" cy="211073"/>
          </ns1:xfrm>
          <ns1:prstGeom prst="rect">
            <ns1:avLst/>
          </ns1:prstGeom>
        </ns0:spPr>
      </ns0:pic>
      <ns0:grpSp>
        <ns0:nvGrpSpPr>
          <ns0:cNvPr id="76" name="group 76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800" name="path 800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02" name="path 802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804" name="textbox 804"/>
          <ns0:cNvSpPr/>
          <ns0:nvPr/>
        </ns0:nvSpPr>
        <ns0:spPr>
          <ns1:xfrm>
            <ns1:off x="405675" y="446468"/>
            <ns1:ext cx="3094989" cy="44132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460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6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7. Monitor Risks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806" name="textbox 806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46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08" name="rect 80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10" name="rect 810"/>
          <ns0:cNvSpPr/>
          <ns0:nvPr/>
        </ns0:nvSpPr>
        <ns0:spPr>
          <ns1:xfrm>
            <ns1:off x="1340243" y="5387863"/>
            <ns1:ext cx="4744973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12" name="textbox 812"/>
          <ns0:cNvSpPr/>
          <ns0:nvPr/>
        </ns0:nvSpPr>
        <ns0:spPr>
          <ns1:xfrm>
            <ns1:off x="562281" y="1379723"/>
            <ns1:ext cx="8604250" cy="50057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70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variety of</ns1:t>
            </ns1:r>
            <ns1:r>
              <ns1:rPr sz="2200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software can assist in various risk management proc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esses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89940" indent="-300354" algn="l" rtl="0" eaLnBrk="0">
              <ns1:lnSpc>
                <ns1:spcPct val="92000"/>
              </ns1:lnSpc>
              <ns1:spcBef>
                <ns1:spcPts val="1436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u="sng" kern="0" spc="-4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registers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can be created in a Microsoft Word or Excel file</ns1:t>
            </ns1:r>
            <ns1:r>
              <ns1:rPr sz="19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 part</ns1:t>
            </ns1:r>
            <ns1:r>
              <ns1:rPr sz="19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ofa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sophisticated database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4859" indent="-295275" algn="l" rtl="0" eaLnBrk="0">
              <ns1:lnSpc>
                <ns1:spcPct val="92000"/>
              </ns1:lnSpc>
              <ns1:spcBef>
                <ns1:spcPts val="1206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Spreadsheets can aid in </ns1:t>
            </ns1:r>
            <ns1:r>
              <ns1:rPr sz="19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tracking and quan</ns1:t>
            </ns1:r>
            <ns1:r>
              <ns1:rPr sz="19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tifying risks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preparing charts and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graphs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 </ns1:t>
            </ns1:r>
            <ns1:r>
              <ns1:rPr sz="19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performing s</ns1:t>
            </ns1:r>
            <ns1:r>
              <ns1:rPr sz="19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ensitivity analysis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2319" indent="-292734" algn="l" rtl="0" eaLnBrk="0">
              <ns1:lnSpc>
                <ns1:spcPct val="84000"/>
              </ns1:lnSpc>
              <ns1:spcBef>
                <ns1:spcPts val="1168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Software such as </ns1:t>
            </ns1:r>
            <ns1:r>
              <ns1:rPr sz="19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PrecisionTree</ns1:t>
            </ns1:r>
            <ns1:r>
              <ns1:rPr sz="1900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helps cr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eate decision trees and estimate the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EMV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786765" indent="-297179" algn="l" rtl="0" eaLnBrk="0">
              <ns1:lnSpc>
                <ns1:spcPct val="93000"/>
              </ns1:lnSpc>
              <ns1:spcBef>
                <ns1:spcPts val="1561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Simulation software such as </ns1:t>
            </ns1:r>
            <ns1:r>
              <ns1:rPr sz="19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3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@Risk</ns1:t>
            </ns1:r>
            <ns1:r>
              <ns1:rPr sz="1900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helps develop 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imulation models to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analyze and respond to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various risks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352425" indent="-339725" algn="l" rtl="0" eaLnBrk="0">
              <ns1:lnSpc>
                <ns1:spcPct val="93000"/>
              </ns1:lnSpc>
              <ns1:spcBef>
                <ns1:spcPts val="1267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teams must be careful not to rely too heavily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on software when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performing project risk management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776605" indent="-287020" algn="l" rtl="0" eaLnBrk="0">
              <ns1:lnSpc>
                <ns1:spcPct val="92000"/>
              </ns1:lnSpc>
              <ns1:spcBef>
                <ns1:spcPts val="1509"/>
              </ns1:spcBef>
              <ns1:tabLst>
                <ns1:tab pos="624840" algn="l"/>
              </ns1:tabLst>
            </ns1:pPr>
            <ns1:r>
              <ns1:rPr sz="19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i="1" kern="0" spc="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 a risk is not identified, it cannot be managed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Int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elligent and experienced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people are needed to id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entify risks.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0000"/>
              </ns1:lnSpc>
              <ns1:tabLst/>
            </ns1:pPr>
            <ns1:endParaRPr sz="900" dirty="0">
              <ns1:latin typeface="Arial"/>
              <ns1:ea typeface="Arial"/>
              <ns1:cs typeface="Arial"/>
            </ns1:endParaRPr>
          </ns1:p>
          <ns1:p>
            <ns1:pPr marL="489584" algn="l" rtl="0" eaLnBrk="0">
              <ns1:lnSpc>
                <ns1:spcPct val="87000"/>
              </ns1:lnSpc>
              <ns1:spcBef>
                <ns1:spcPts val="6"/>
              </ns1:spcBef>
              <ns1:tabLst>
                <ns1:tab pos="624840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takes hard work to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develop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implement good risk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response strategies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814" name="picture 814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207" y="6124320"/>
            <ns1:ext cx="135255" cy="211074"/>
          </ns1:xfrm>
          <ns1:prstGeom prst="rect">
            <ns1:avLst/>
          </ns1:prstGeom>
        </ns0:spPr>
      </ns0:pic>
      <ns0:pic>
        <ns0:nvPicPr>
          <ns0:cNvPr id="816" name="picture 816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206" y="5438520"/>
            <ns1:ext cx="135254" cy="211073"/>
          </ns1:xfrm>
          <ns1:prstGeom prst="rect">
            <ns1:avLst/>
          </ns1:prstGeom>
        </ns0:spPr>
      </ns0:pic>
      <ns0:pic>
        <ns0:nvPicPr>
          <ns0:cNvPr id="818" name="picture 818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052207" y="3929760"/>
            <ns1:ext cx="135255" cy="211073"/>
          </ns1:xfrm>
          <ns1:prstGeom prst="rect">
            <ns1:avLst/>
          </ns1:prstGeom>
        </ns0:spPr>
      </ns0:pic>
      <ns0:pic>
        <ns0:nvPicPr>
          <ns0:cNvPr id="820" name="picture 820"/>
          <ns0:cNvPicPr>
            <ns1:picLocks noChangeAspect="1"/>
          </ns0:cNvPicPr>
          <ns0:nvPr/>
        </ns0:nvPicPr>
        <ns0:blipFill>
          <ns1:blip ns2:embed="rId7"/>
          <ns1:stretch>
            <ns1:fillRect/>
          </ns1:stretch>
        </ns0:blipFill>
        <ns0:spPr>
          <ns1:xfrm rot="21600000">
            <ns1:off x="1052207" y="3243960"/>
            <ns1:ext cx="135254" cy="211073"/>
          </ns1:xfrm>
          <ns1:prstGeom prst="rect">
            <ns1:avLst/>
          </ns1:prstGeom>
        </ns0:spPr>
      </ns0:pic>
      <ns0:pic>
        <ns0:nvPicPr>
          <ns0:cNvPr id="822" name="picture 822"/>
          <ns0:cNvPicPr>
            <ns1:picLocks noChangeAspect="1"/>
          </ns0:cNvPicPr>
          <ns0:nvPr/>
        </ns0:nvPicPr>
        <ns0:blipFill>
          <ns1:blip ns2:embed="rId8"/>
          <ns1:stretch>
            <ns1:fillRect/>
          </ns1:stretch>
        </ns0:blipFill>
        <ns0:spPr>
          <ns1:xfrm rot="21600000">
            <ns1:off x="1052208" y="2558160"/>
            <ns1:ext cx="135255" cy="211073"/>
          </ns1:xfrm>
          <ns1:prstGeom prst="rect">
            <ns1:avLst/>
          </ns1:prstGeom>
        </ns0:spPr>
      </ns0:pic>
      <ns0:pic>
        <ns0:nvPicPr>
          <ns0:cNvPr id="824" name="picture 824"/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 rot="21600000">
            <ns1:off x="1052207" y="1872361"/>
            <ns1:ext cx="135255" cy="211073"/>
          </ns1:xfrm>
          <ns1:prstGeom prst="rect">
            <ns1:avLst/>
          </ns1:prstGeom>
        </ns0:spPr>
      </ns0:pic>
      <ns0:sp>
        <ns0:nvSpPr>
          <ns0:cNvPr id="826" name="textbox 826"/>
          <ns0:cNvSpPr/>
          <ns0:nvPr/>
        </ns0:nvSpPr>
        <ns0:spPr>
          <ns1:xfrm>
            <ns1:off x="391045" y="171691"/>
            <ns1:ext cx="7035165" cy="9906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802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7145" indent="-508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Use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Software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Assist in Project Risk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78" name="group 78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828" name="path 828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30" name="path 830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832" name="picture 832">
            <ns1:hlinkClick ns2:id="rId11" action="ppaction://hlinkfile"/>
          </ns0:cNvPr>
          <ns0:cNvPicPr>
            <ns1:picLocks noChangeAspect="1"/>
          </ns0:cNvPicPr>
          <ns0:nvPr/>
        </ns0:nvPicPr>
        <ns0:blipFill>
          <ns1:blip ns2:embed="rId10"/>
          <ns1:stretch>
            <ns1:fillRect/>
          </ns1:stretch>
        </ns0:blipFill>
        <ns0:spPr>
          <ns1:xfrm rot="21600000">
            <ns1:off x="2895600" y="6760461"/>
            <ns1:ext cx="3810000" cy="364238"/>
          </ns1:xfrm>
          <ns1:prstGeom prst="rect">
            <ns1:avLst/>
          </ns1:prstGeom>
        </ns0:spPr>
      </ns0:pic>
      <ns0:sp>
        <ns0:nvSpPr>
          <ns0:cNvPr id="834" name="textbox 834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47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36" name="rect 83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838" name="picture 83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451867" y="1667255"/>
            <ns1:ext cx="8773667" cy="5120640"/>
          </ns1:xfrm>
          <ns1:prstGeom prst="rect">
            <ns1:avLst/>
          </ns1:prstGeom>
        </ns0:spPr>
      </ns0:pic>
      <ns0:pic>
        <ns0:nvPicPr>
          <ns0:cNvPr id="840" name="picture 84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376619" y="1592009"/>
            <ns1:ext cx="8771763" cy="5123104"/>
          </ns1:xfrm>
          <ns1:prstGeom prst="rect">
            <ns1:avLst/>
          </ns1:prstGeom>
        </ns0:spPr>
      </ns0:pic>
      <ns0:sp>
        <ns0:nvSpPr>
          <ns0:cNvPr id="842" name="textbox 842"/>
          <ns0:cNvSpPr/>
          <ns0:nvPr/>
        </ns0:nvSpPr>
        <ns0:spPr>
          <ns1:xfrm>
            <ns1:off x="459308" y="1713152"/>
            <ns1:ext cx="8605519" cy="49345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744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20320" algn="l" rtl="0" eaLnBrk="0">
              <ns1:lnSpc>
                <ns1:spcPct val="88000"/>
              </ns1:lnSpc>
              <ns1:tabLst/>
            </ns1:pPr>
            <ns1:r>
              <ns1:rPr sz="16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Cliff</ns1:t>
            </ns1:r>
            <ns1:r>
              <ns1:rPr sz="16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Branch an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 two of</ns1:t>
            </ns1:r>
            <ns1:r>
              <ns1:rPr sz="16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his senior people attended a seminar on project risk management where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5240" algn="l" rtl="0" eaLnBrk="0">
              <ns1:lnSpc>
                <ns1:spcPct val="88000"/>
              </ns1:lnSpc>
              <ns1:spcBef>
                <ns1:spcPts val="350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speaker discussed several techniques, such as estimating the</ns1:t>
            </ns1:r>
            <ns1:r>
              <ns1:rPr sz="16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EMVs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6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projects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nd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Monte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20320" algn="l" rtl="0" eaLnBrk="0">
              <ns1:lnSpc>
                <ns1:spcPct val="88000"/>
              </ns1:lnSpc>
              <ns1:spcBef>
                <ns1:spcPts val="350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Carlo simulations. Cliff</ns1:t>
            </ns1:r>
            <ns1:r>
              <ns1:rPr sz="16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asked the speaker how these techniques could help his compa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ny</ns1:t>
            </ns1:r>
            <ns1:r>
              <ns1:rPr sz="16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decide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2700" indent="1270" algn="l" rtl="0" eaLnBrk="0">
              <ns1:lnSpc>
                <ns1:spcPct val="102000"/>
              </ns1:lnSpc>
              <ns1:spcBef>
                <ns1:spcPts val="133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which projects to bid on, because bidding on projects often required up-f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ront investments with the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6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possibility of</ns1:t>
            </ns1:r>
            <ns1:r>
              <ns1:rPr sz="16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 payback. T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 speaker walked through an example of</ns1:t>
            </ns1:r>
            <ns1:r>
              <ns1:rPr sz="16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EMV and then ran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quick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Monte Carlo simulation. Cliff</ns1:t>
            </ns1:r>
            <ns1:r>
              <ns1:rPr sz="16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did not have a strong math background</ns1:t>
            </ns1:r>
            <ns1:r>
              <ns1:rPr sz="16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had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hard t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ime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20320" indent="-6985" algn="l" rtl="0" eaLnBrk="0">
              <ns1:lnSpc>
                <ns1:spcPct val="102000"/>
              </ns1:lnSpc>
              <ns1:spcBef>
                <ns1:spcPts val="246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understanding the EMV calculations. He thought the simulation was much too confusing to hav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</ns1:t>
            </ns1:r>
            <ns1:r>
              <ns1:rPr sz="16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any practical use for him. He believed in his gut instincts m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uch more than any math</ns1:t>
            </ns1:r>
            <ns1:r>
              <ns1:rPr sz="16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calculation or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computer ou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tput.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9050" algn="l" rtl="0" eaLnBrk="0">
              <ns1:lnSpc>
                <ns1:spcPct val="88000"/>
              </ns1:lnSpc>
              <ns1:spcBef>
                <ns1:spcPts val="1658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speaker finally sensed that Cliff</ns1:t>
            </ns1:r>
            <ns1:r>
              <ns1:rPr sz="16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was not impressed, so</ns1:t>
            </ns1:r>
            <ns1:r>
              <ns1:rPr sz="16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she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explained the</ns1:t>
            </ns1:r>
            <ns1:r>
              <ns1:rPr sz="16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mportance</ns1:t>
            </ns1:r>
            <ns1:r>
              <ns1:rPr sz="16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9050" algn="l" rtl="0" eaLnBrk="0">
              <ns1:lnSpc>
                <ns1:spcPct val="88000"/>
              </ns1:lnSpc>
              <ns1:spcBef>
                <ns1:spcPts val="350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looking at the odds of</ns1:t>
            </ns1:r>
            <ns1:r>
              <ns1:rPr sz="16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winning project awards and not</ns1:t>
            </ns1:r>
            <ns1:r>
              <ns1:rPr sz="1600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just at the potential pro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fits.</ns1:t>
            </ns1:r>
            <ns1:r>
              <ns1:rPr sz="16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She</ns1:t>
            </ns1:r>
            <ns1:r>
              <ns1:rPr sz="16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suggested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20320" indent="-6985" algn="l" rtl="0" eaLnBrk="0">
              <ns1:lnSpc>
                <ns1:spcPct val="102000"/>
              </ns1:lnSpc>
              <ns1:spcBef>
                <ns1:spcPts val="133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using a risk-neutral strategy by bidding on projects that the company had a good</ns1:t>
            </ns1:r>
            <ns1:r>
              <ns1:rPr sz="16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chance of</ns1:t>
            </ns1:r>
            <ns1:r>
              <ns1:rPr sz="16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winn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ing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(50 percent or so) and that had a good profit potential, instead of</ns1:t>
            </ns1:r>
            <ns1:r>
              <ns1:rPr sz="16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ocusing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projects that they had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small chance of</ns1:t>
            </ns1:r>
            <ns1:r>
              <ns1:rPr sz="16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winning and that had a larger profit potential. Cliff</ns1:t>
            </ns1:r>
            <ns1:r>
              <ns1:rPr sz="1600" kern="0" spc="-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disagr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eed with this</ns1:t>
            </ns1:r>
            <ns1:r>
              <ns1:rPr sz="16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advice,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20320" algn="l" rtl="0" eaLnBrk="0">
              <ns1:lnSpc>
                <ns1:spcPct val="88000"/>
              </ns1:lnSpc>
              <ns1:spcBef>
                <ns1:spcPts val="460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he continued to bid on h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igh-risk projects.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19050" algn="l" rtl="0" eaLnBrk="0">
              <ns1:lnSpc>
                <ns1:spcPct val="88000"/>
              </ns1:lnSpc>
              <ns1:spcBef>
                <ns1:spcPts val="1550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two other managers who attended the seminar now understood why the firm was having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  <ns1:p>
            <ns1:pPr marL="20320" indent="-7620" algn="l" rtl="0" eaLnBrk="0">
              <ns1:lnSpc>
                <ns1:spcPct val="101000"/>
              </ns1:lnSpc>
              <ns1:spcBef>
                <ns1:spcPts val="90"/>
              </ns1:spcBef>
              <ns1:tabLst/>
            </ns1:pP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problems – their leader loved taking risks, even if</ns1:t>
            </ns1:r>
            <ns1:r>
              <ns1:rPr sz="16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hurt the company. They soon</ns1:t>
            </ns1:r>
            <ns1:r>
              <ns1:rPr sz="16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found</ns1:t>
            </ns1:r>
            <ns1:r>
              <ns1:rPr sz="1600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jobs with</ns1:t>
            </ns1:r>
            <ns1:r>
              <ns1:rPr sz="16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6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competing companies, as did several ot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her</ns1:t>
            </ns1:r>
            <ns1:r>
              <ns1:rPr sz="16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6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employees.</ns1:t>
            </ns1:r>
            <ns1:endParaRPr sz="1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80" name="group 80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844" name="path 844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46" name="path 846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848" name="textbox 848"/>
          <ns0:cNvSpPr/>
          <ns0:nvPr/>
        </ns0:nvSpPr>
        <ns0:spPr>
          <ns1:xfrm>
            <ns1:off x="405218" y="446468"/>
            <ns1:ext cx="2738754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74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7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Case Wrap</ns1:t>
            </ns1:r>
            <ns1:r>
              <ns1:rPr sz="3600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-Up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850" name="textbox 850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48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8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52" name="rect 85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54" name="textbox 854"/>
          <ns0:cNvSpPr/>
          <ns0:nvPr/>
        </ns0:nvSpPr>
        <ns0:spPr>
          <ns1:xfrm>
            <ns1:off x="743883" y="1480664"/>
            <ns1:ext cx="8505190" cy="7874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1800" kern="0" spc="-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 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Chapter</ns1:t>
            </ns1:r>
            <ns1:r>
              <ns1:rPr sz="2100" kern="0" spc="2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 “</ns1:t>
            </ns1:r>
            <ns1:r>
              <ns1:rPr sz="21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</ns1:t>
            </ns1:r>
            <ns1:r>
              <ns1:rPr sz="2100" i="1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” of Schwalbe (2</ns1:t>
            </ns1:r>
            <ns1:r>
              <ns1:rPr sz="2100" kern="0" spc="-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018)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3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3"/>
              </ns1:spcBef>
              <ns1:tabLst/>
            </ns1:pPr>
            <ns1:r>
              <ns1:rPr sz="1800" kern="0" spc="-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 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Chapter</ns1:t>
            </ns1:r>
            <ns1:r>
              <ns1:rPr sz="2100" kern="0" spc="2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11 “</ns1:t>
            </ns1:r>
            <ns1:r>
              <ns1:rPr sz="21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</ns1:t>
            </ns1:r>
            <ns1:r>
              <ns1:rPr sz="2100" i="1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” in Part</ns1:t>
            </ns1:r>
            <ns1:r>
              <ns1:rPr sz="2100" kern="0" spc="2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 of</ns1:t>
            </ns1:r>
            <ns1:r>
              <ns1:rPr sz="2100" kern="0" spc="-2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PMBOK</ns1:t>
            </ns1:r>
            <ns1:r>
              <ns1:rPr sz="2100" i="1" kern="0" spc="-10" baseline="29764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®</ns1:t>
            </ns1:r>
            <ns1:r>
              <ns1:rPr sz="13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1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Guide 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(2017)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856" name="textbox 856"/>
          <ns0:cNvSpPr/>
          <ns0:nvPr/>
        </ns0:nvSpPr>
        <ns0:spPr>
          <ns1:xfrm>
            <ns1:off x="405218" y="446468"/>
            <ns1:ext cx="459295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3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Complementary Reading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82" name="group 82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858" name="path 858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60" name="path 860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862" name="textbox 862"/>
          <ns0:cNvSpPr/>
          <ns0:nvPr/>
        </ns0:nvSpPr>
        <ns0:spPr>
          <ns1:xfrm>
            <ns1:off x="9258601" y="7059505"/>
            <ns1:ext cx="179070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4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49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2" name="rect 6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64" name="picture 6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416814" y="1905001"/>
            <ns1:ext cx="8734792" cy="4425693"/>
          </ns1:xfrm>
          <ns1:prstGeom prst="rect">
            <ns1:avLst/>
          </ns1:prstGeom>
        </ns0:spPr>
      </ns0:pic>
      <ns0:sp>
        <ns0:nvSpPr>
          <ns0:cNvPr id="66" name="textbox 66"/>
          <ns0:cNvSpPr/>
          <ns0:nvPr/>
        </ns0:nvSpPr>
        <ns0:spPr>
          <ns1:xfrm>
            <ns1:off x="400189" y="171703"/>
            <ns1:ext cx="8735059" cy="10623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34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19684" algn="l" rtl="0" eaLnBrk="0">
              <ns1:lnSpc>
                <ns1:spcPct val="87000"/>
              </ns1:lnSpc>
              <ns1:spcBef>
                <ns1:spcPts val="519"/>
              </ns1:spcBef>
              <ns1:tabLst>
                <ns1:tab pos="8721725" algn="l"/>
              </ns1:tabLst>
            </ns1:pP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(3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u="sng" kern="0" spc="-2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68" name="rect 68"/>
          <ns0:cNvSpPr/>
          <ns0:nvPr/>
        </ns0:nvSpPr>
        <ns0:spPr>
          <ns1:xfrm>
            <ns1:off x="7201661" y="1138425"/>
            <ns1:ext cx="1920240" cy="193550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0" name="textbox 70"/>
          <ns0:cNvSpPr/>
          <ns0:nvPr/>
        </ns0:nvSpPr>
        <ns0:spPr>
          <ns1:xfrm>
            <ns1:off x="9339811" y="7059505"/>
            <ns1:ext cx="97789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6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72" name="rect 7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74" name="picture 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364741" y="1349503"/>
            <ns1:ext cx="6600444" cy="5884913"/>
          </ns1:xfrm>
          <ns1:prstGeom prst="rect">
            <ns1:avLst/>
          </ns1:prstGeom>
        </ns0:spPr>
      </ns0:pic>
      <ns0:sp>
        <ns0:nvSpPr>
          <ns0:cNvPr id="76" name="textbox 76"/>
          <ns0:cNvSpPr/>
          <ns0:nvPr/>
        </ns0:nvSpPr>
        <ns0:spPr>
          <ns1:xfrm>
            <ns1:off x="400189" y="171691"/>
            <ns1:ext cx="8735059" cy="10623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34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19684" algn="l" rtl="0" eaLnBrk="0">
              <ns1:lnSpc>
                <ns1:spcPct val="87000"/>
              </ns1:lnSpc>
              <ns1:spcBef>
                <ns1:spcPts val="519"/>
              </ns1:spcBef>
              <ns1:tabLst>
                <ns1:tab pos="8721725" algn="l"/>
              </ns1:tabLst>
            </ns1:pP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(4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u="sng" kern="0" spc="-2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78" name="rect 78"/>
          <ns0:cNvSpPr/>
          <ns0:nvPr/>
        </ns0:nvSpPr>
        <ns0:spPr>
          <ns1:xfrm>
            <ns1:off x="7201661" y="1138425"/>
            <ns1:ext cx="1920240" cy="193550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0" name="textbox 80"/>
          <ns0:cNvSpPr/>
          <ns0:nvPr/>
        </ns0:nvSpPr>
        <ns0:spPr>
          <ns1:xfrm>
            <ns1:off x="9341066" y="7059505"/>
            <ns1:ext cx="96519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7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2" name="rect 8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4" name="rect 84"/>
          <ns0:cNvSpPr/>
          <ns0:nvPr/>
        </ns0:nvSpPr>
        <ns0:spPr>
          <ns1:xfrm>
            <ns1:off x="5326265" y="6294642"/>
            <ns1:ext cx="520447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6" name="rect 86"/>
          <ns0:cNvSpPr/>
          <ns0:nvPr/>
        </ns0:nvSpPr>
        <ns0:spPr>
          <ns1:xfrm>
            <ns1:off x="5913767" y="6294642"/>
            <ns1:ext cx="2788158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8" name="rect 88"/>
          <ns0:cNvSpPr/>
          <ns0:nvPr/>
        </ns0:nvSpPr>
        <ns0:spPr>
          <ns1:xfrm>
            <ns1:off x="1495691" y="6294642"/>
            <ns1:ext cx="3830574" cy="281175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90" name="textbox 90"/>
          <ns0:cNvSpPr/>
          <ns0:nvPr/>
        </ns0:nvSpPr>
        <ns0:spPr>
          <ns1:xfrm>
            <ns1:off x="400189" y="171691"/>
            <ns1:ext cx="8784590" cy="643953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34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19684" algn="l" rtl="0" eaLnBrk="0">
              <ns1:lnSpc>
                <ns1:spcPct val="87000"/>
              </ns1:lnSpc>
              <ns1:spcBef>
                <ns1:spcPts val="519"/>
              </ns1:spcBef>
              <ns1:tabLst>
                <ns1:tab pos="8721725" algn="l"/>
              </ns1:tabLst>
            </ns1:pP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(5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u="sng" kern="0" spc="-2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174625" algn="l" rtl="0" eaLnBrk="0">
              <ns1:lnSpc>
                <ns1:spcPct val="88000"/>
              </ns1:lnSpc>
              <ns1:spcBef>
                <ns1:spcPts val="1452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 is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project risk?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48055" indent="-296545" algn="l" rtl="0" eaLnBrk="0">
              <ns1:lnSpc>
                <ns1:spcPct val="93000"/>
              </ns1:lnSpc>
              <ns1:spcBef>
                <ns1:spcPts val="1391"/>
              </ns1:spcBef>
              <ns1:tabLst>
                <ns1:tab pos="78676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uncertainty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can have a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negative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positive ef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fect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meeting project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objectives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PMBOK</ns1:t>
            </ns1:r>
            <ns1:r>
              <ns1:rPr sz="2000" i="1" kern="0" spc="130" baseline="28648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®</ns1:t>
            </ns1:r>
            <ns1:r>
              <ns1:rPr sz="1300" i="1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Guide</ns1:t>
            </ns1:r>
            <ns1:r>
              <ns1:rPr sz="19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516890" indent="-342265" algn="l" rtl="0" eaLnBrk="0">
              <ns1:lnSpc>
                <ns1:spcPct val="93000"/>
              </ns1:lnSpc>
              <ns1:spcBef>
                <ns1:spcPts val="1266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 management aims to avoid or mitigate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negat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ive risks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(threats)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while exploiting or enhancing </ns1:t>
            </ns1:r>
            <ns1:r>
              <ns1:rPr sz="22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positive risks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(opportunit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ies)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36625" indent="-341629" algn="l" rtl="0" eaLnBrk="0">
              <ns1:lnSpc>
                <ns1:spcPct val="101000"/>
              </ns1:lnSpc>
              <ns1:spcBef>
                <ns1:spcPts val="1241"/>
              </ns1:spcBef>
              <ns1:tabLst>
                <ns1:tab pos="756919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negative risks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involves possible actions that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managers can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take to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avoid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lessen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change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or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accept the</ns1:t>
            </ns1:r>
            <ns1:r>
              <ns1:rPr sz="1900" i="1" kern="0" spc="-2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potential effects of ri</ns1:t>
            </ns1:r>
            <ns1:r>
              <ns1:rPr sz="19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sks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their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651509" algn="l" rtl="0" eaLnBrk="0">
              <ns1:lnSpc>
                <ns1:spcPct val="87000"/>
              </ns1:lnSpc>
              <ns1:spcBef>
                <ns1:spcPts val="1449"/>
              </ns1:spcBef>
              <ns1:tabLst>
                <ns1:tab pos="78676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positive risks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like </ns1:t>
            </ns1:r>
            <ns1:r>
              <ns1:rPr sz="19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</ns1:t>
            </ns1:r>
            <ns1:r>
              <ns1:rPr sz="19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nvesting in opportunities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174625" algn="l" rtl="0" eaLnBrk="0">
              <ns1:lnSpc>
                <ns1:spcPct val="88000"/>
              </ns1:lnSpc>
              <ns1:spcBef>
                <ns1:spcPts val="110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 management can be viewed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 </ns1:t>
            </ns1:r>
            <ns1:r>
              <ns1:rPr sz="22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investment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48055" indent="-296545" algn="l" rtl="0" eaLnBrk="0">
              <ns1:lnSpc>
                <ns1:spcPct val="92000"/>
              </ns1:lnSpc>
              <ns1:spcBef>
                <ns1:spcPts val="1436"/>
              </ns1:spcBef>
              <ns1:tabLst>
                <ns1:tab pos="786765" algn="l"/>
              </ns1:tabLst>
            </ns1:pP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How much an organization is willing to invest in risk management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depends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nature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project,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experience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 team, and</ns1:t>
            </ns1:r>
            <ns1:r>
              <ns1:rPr sz="19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46785" algn="l" rtl="0" eaLnBrk="0">
              <ns1:lnSpc>
                <ns1:spcPct val="86000"/>
              </ns1:lnSpc>
              <ns1:spcBef>
                <ns1:spcPts val="594"/>
              </ns1:spcBef>
              <ns1:tabLst/>
            </ns1:pPr>
            <ns1:r>
              <ns1:rPr sz="19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constraints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imposed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both.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5000"/>
              </ns1:lnSpc>
              <ns1:tabLst/>
            </ns1:pPr>
            <ns1:endParaRPr sz="1300" dirty="0">
              <ns1:latin typeface="Arial"/>
              <ns1:ea typeface="Arial"/>
              <ns1:cs typeface="Arial"/>
            </ns1:endParaRPr>
          </ns1:p>
          <ns1:p>
            <ns1:pPr marL="1102994" algn="l" rtl="0" eaLnBrk="0">
              <ns1:lnSpc>
                <ns1:spcPct val="87000"/>
              </ns1:lnSpc>
              <ns1:spcBef>
                <ns1:spcPts val="2"/>
              </ns1:spcBef>
              <ns1:tabLst/>
            </ns1:pP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cost for risk management should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exceed its pot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ential benefit.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92" name="path 92"/>
          <ns0:cNvSpPr/>
          <ns0:nvPr/>
        </ns0:nvSpPr>
        <ns0:spPr>
          <ns1:xfrm>
            <ns1:off x="5848586" y="6294642"/>
            <ns1:ext cx="67057" cy="281175"/>
          </ns1:xfrm>
          <ns1:custGeom>
            <ns1:avLst/>
            <ns1:gdLst/>
            <ns1:ahLst/>
            <ns1:cxnLst/>
            <ns1:rect l="0" t="0" r="0" b="0"/>
            <ns1:pathLst>
              <ns1:path w="105" h="442">
                <ns1:moveTo>
                  <ns1:pt x="0" y="442"/>
                </ns1:moveTo>
                <ns1:lnTo>
                  <ns1:pt x="105" y="442"/>
                </ns1:lnTo>
                <ns1:lnTo>
                  <ns1:pt x="105" y="0"/>
                </ns1:lnTo>
                <ns1:lnTo>
                  <ns1:pt x="0" y="0"/>
                </ns1:lnTo>
                <ns1:lnTo>
                  <ns1:pt x="0" y="442"/>
                </ns1:lnTo>
                <ns1:close/>
              </ns1:path>
            </ns1:pathLst>
          </ns1:cu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94" name="picture 9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6" y="5278501"/>
            <ns1:ext cx="135255" cy="211073"/>
          </ns1:xfrm>
          <ns1:prstGeom prst="rect">
            <ns1:avLst/>
          </ns1:prstGeom>
        </ns0:spPr>
      </ns0:pic>
      <ns0:pic>
        <ns0:nvPicPr>
          <ns0:cNvPr id="96" name="picture 9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206" y="4409821"/>
            <ns1:ext cx="135255" cy="211073"/>
          </ns1:xfrm>
          <ns1:prstGeom prst="rect">
            <ns1:avLst/>
          </ns1:prstGeom>
        </ns0:spPr>
      </ns0:pic>
      <ns0:pic>
        <ns0:nvPicPr>
          <ns0:cNvPr id="98" name="picture 9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995209" y="3346919"/>
            <ns1:ext cx="162305" cy="253288"/>
          </ns1:xfrm>
          <ns1:prstGeom prst="rect">
            <ns1:avLst/>
          </ns1:prstGeom>
        </ns0:spPr>
      </ns0:pic>
      <ns0:pic>
        <ns0:nvPicPr>
          <ns0:cNvPr id="100" name="picture 100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207" y="1872361"/>
            <ns1:ext cx="135255" cy="211073"/>
          </ns1:xfrm>
          <ns1:prstGeom prst="rect">
            <ns1:avLst/>
          </ns1:prstGeom>
        </ns0:spPr>
      </ns0:pic>
      <ns0:sp>
        <ns0:nvSpPr>
          <ns0:cNvPr id="102" name="rect 102"/>
          <ns0:cNvSpPr/>
          <ns0:nvPr/>
        </ns0:nvSpPr>
        <ns0:spPr>
          <ns1:xfrm>
            <ns1:off x="7201661" y="1138425"/>
            <ns1:ext cx="1920240" cy="193550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04" name="textbox 104"/>
          <ns0:cNvSpPr/>
          <ns0:nvPr/>
        </ns0:nvSpPr>
        <ns0:spPr>
          <ns1:xfrm>
            <ns1:off x="9340229" y="7059505"/>
            <ns1:ext cx="97789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8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6" name="rect 10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08" name="textbox 108"/>
          <ns0:cNvSpPr/>
          <ns0:nvPr/>
        </ns0:nvSpPr>
        <ns0:spPr>
          <ns1:xfrm>
            <ns1:off x="400189" y="171691"/>
            <ns1:ext cx="8735059" cy="375539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34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19684" algn="l" rtl="0" eaLnBrk="0">
              <ns1:lnSpc>
                <ns1:spcPct val="87000"/>
              </ns1:lnSpc>
              <ns1:spcBef>
                <ns1:spcPts val="519"/>
              </ns1:spcBef>
              <ns1:tabLst>
                <ns1:tab pos="8721725" algn="l"/>
              </ns1:tabLst>
            </ns1:pP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(6</ns1:t>
            </ns1:r>
            <ns1:r>
              <ns1:rPr sz="3600" u="sng" kern="0" spc="1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u="sng" kern="0" spc="-2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u="sng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7)</ns1:t>
            </ns1:r>
            <ns1:r>
              <ns1:rPr sz="3600" u="sng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marL="98425" algn="l" rtl="0" eaLnBrk="0">
              <ns1:lnSpc>
                <ns1:spcPct val="88000"/>
              </ns1:lnSpc>
              <ns1:spcBef>
                <ns1:spcPts val="1414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Different organizations and people have different attit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udes toward risk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8425" algn="l" rtl="0" eaLnBrk="0">
              <ns1:lnSpc>
                <ns1:spcPct val="85000"/>
              </ns1:lnSpc>
              <ns1:spcBef>
                <ns1:spcPts val="1223"/>
              </ns1:spcBef>
              <ns1:tabLst/>
            </ns1:pPr>
            <ns1:r>
              <ns1:rPr sz="1900" kern="0" spc="-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38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Three basic </ns1:t>
            </ns1:r>
            <ns1:r>
              <ns1:rPr sz="2200" u="sng" kern="0" spc="-1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risk attitudes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575309" algn="l" rtl="0" eaLnBrk="0">
              <ns1:lnSpc>
                <ns1:spcPct val="87000"/>
              </ns1:lnSpc>
              <ns1:spcBef>
                <ns1:spcPts val="1498"/>
              </ns1:spcBef>
              <ns1:tabLst>
                <ns1:tab pos="710565" algn="l"/>
              </ns1:tabLst>
            </ns1:pP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b="1" i="1" kern="0" spc="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averse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a risk-averse person or organization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has a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low tolerance</ns1:t>
            </ns1:r>
            <ns1:r>
              <ns1:rPr sz="1900" kern="0" spc="1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risk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871855" indent="-296545" algn="l" rtl="0" eaLnBrk="0">
              <ns1:lnSpc>
                <ns1:spcPct val="92000"/>
              </ns1:lnSpc>
              <ns1:spcBef>
                <ns1:spcPts val="1028"/>
              </ns1:spcBef>
              <ns1:tabLst>
                <ns1:tab pos="710565" algn="l"/>
              </ns1:tabLst>
            </ns1:pP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b="1" i="1" kern="0" spc="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seeking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a risk-seeking person or organization prefers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outcomes that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more uncertain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is often wil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ling to pay a penalty to take risks.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862964" indent="-287654" algn="l" rtl="0" eaLnBrk="0">
              <ns1:lnSpc>
                <ns1:spcPct val="92000"/>
              </ns1:lnSpc>
              <ns1:spcBef>
                <ns1:spcPts val="5"/>
              </ns1:spcBef>
              <ns1:tabLst>
                <ns1:tab pos="710565" algn="l"/>
              </ns1:tabLst>
            </ns1:pPr>
            <ns1:r>
              <ns1:rPr sz="19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900" b="1" i="1" kern="0" spc="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neutral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a risk-neutral person or organization </ns1:t>
            </ns1:r>
            <ns1:r>
              <ns1:rPr sz="19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</ns1:t>
            </ns1:r>
            <ns1:r>
              <ns1:rPr sz="19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hieves a balance</ns1:t>
            </ns1:r>
            <ns1:r>
              <ns1:rPr sz="19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   </ns1:t>
            </ns1:r>
            <ns1:r>
              <ns1:rPr sz="19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between risk and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payoff.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110" name="picture 11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76007" y="3383991"/>
            <ns1:ext cx="135254" cy="211073"/>
          </ns1:xfrm>
          <ns1:prstGeom prst="rect">
            <ns1:avLst/>
          </ns1:prstGeom>
        </ns0:spPr>
      </ns0:pic>
      <ns0:pic>
        <ns0:nvPicPr>
          <ns0:cNvPr id="112" name="picture 112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976007" y="2698191"/>
            <ns1:ext cx="135255" cy="211073"/>
          </ns1:xfrm>
          <ns1:prstGeom prst="rect">
            <ns1:avLst/>
          </ns1:prstGeom>
        </ns0:spPr>
      </ns0:pic>
      <ns0:pic>
        <ns0:nvPicPr>
          <ns0:cNvPr id="114" name="picture 114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976007" y="2317191"/>
            <ns1:ext cx="135254" cy="211073"/>
          </ns1:xfrm>
          <ns1:prstGeom prst="rect">
            <ns1:avLst/>
          </ns1:prstGeom>
        </ns0:spPr>
      </ns0:pic>
      <ns0:pic>
        <ns0:nvPicPr>
          <ns0:cNvPr id="116" name="picture 116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568196" y="4038601"/>
            <ns1:ext cx="6476237" cy="3149344"/>
          </ns1:xfrm>
          <ns1:prstGeom prst="rect">
            <ns1:avLst/>
          </ns1:prstGeom>
        </ns0:spPr>
      </ns0:pic>
      <ns0:sp>
        <ns0:nvSpPr>
          <ns0:cNvPr id="118" name="rect 118"/>
          <ns0:cNvSpPr/>
          <ns0:nvPr/>
        </ns0:nvSpPr>
        <ns0:spPr>
          <ns1:xfrm>
            <ns1:off x="7201661" y="1138425"/>
            <ns1:ext cx="1920240" cy="193550"/>
          </ns1:xfrm>
          <ns1:prstGeom prst="rect">
            <ns1:avLst/>
          </ns1:prstGeom>
          <ns1:solidFill>
            <ns1:srgbClr val="B2B2B2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20" name="textbox 120"/>
          <ns0:cNvSpPr/>
          <ns0:nvPr/>
        </ns0:nvSpPr>
        <ns0:spPr>
          <ns1:xfrm>
            <ns1:off x="9340369" y="7059505"/>
            <ns1:ext cx="9715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9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9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2" name="rect 12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24" name="textbox 124"/>
          <ns0:cNvSpPr/>
          <ns0:nvPr/>
        </ns0:nvSpPr>
        <ns0:spPr>
          <ns1:xfrm>
            <ns1:off x="400189" y="171691"/>
            <ns1:ext cx="8666480" cy="638111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794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9050" indent="-6985" algn="l" rtl="0" eaLnBrk="0">
              <ns1:lnSpc>
                <ns1:spcPct val="88000"/>
              </ns1:lnSpc>
              <ns1:tabLst/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r>
              <ns1:rPr sz="36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          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(7</ns1:t>
            </ns1:r>
            <ns1:r>
              <ns1:rPr sz="3600" kern="0" spc="1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600" kern="0" spc="-24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7)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4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174625" algn="l" rtl="0" eaLnBrk="0">
              <ns1:lnSpc>
                <ns1:spcPct val="88000"/>
              </ns1:lnSpc>
              <ns1:spcBef>
                <ns1:spcPts val="670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Seven main processes of</ns1:t>
            </ns1:r>
            <ns1:r>
              <ns1:rPr sz="2200" kern="0" spc="-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2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risk manage</ns1:t>
            </ns1:r>
            <ns1:r>
              <ns1:rPr sz="22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ment</ns1:t>
            </ns1:r>
            <ns1:endParaRPr sz="2200" dirty="0">
              <ns1:latin typeface="Times New Roman"/>
              <ns1:ea typeface="Times New Roman"/>
              <ns1:cs typeface="Times New Roman"/>
            </ns1:endParaRPr>
          </ns1:p>
          <ns1:p>
            <ns1:pPr marL="941705" indent="-299084" algn="l" rtl="0" eaLnBrk="0">
              <ns1:lnSpc>
                <ns1:spcPct val="92000"/>
              </ns1:lnSpc>
              <ns1:spcBef>
                <ns1:spcPts val="1436"/>
              </ns1:spcBef>
              <ns1:tabLst/>
            </ns1:pPr>
            <ns1:r>
              <ns1:rPr sz="1500" b="1" i="1" kern="0" spc="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</ns1:t>
            </ns1:r>
            <ns1:r>
              <ns1:rPr sz="1900" b="1" i="1" kern="0" spc="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 risk man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agement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decide how to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approach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19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risk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 activities fo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 the project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48055" indent="-309245" algn="l" rtl="0" eaLnBrk="0">
              <ns1:lnSpc>
                <ns1:spcPct val="93000"/>
              </ns1:lnSpc>
              <ns1:spcBef>
                <ns1:spcPts val="1160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 risks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determine whic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 risks are likely to affect a project and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</ns1:t>
            </ns1:r>
            <ns1:r>
              <ns1:rPr sz="19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document the characteristics of</ns1:t>
            </ns1:r>
            <ns1:r>
              <ns1:rPr sz="19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48689" indent="-308609" algn="l" rtl="0" eaLnBrk="0">
              <ns1:lnSpc>
                <ns1:spcPct val="92000"/>
              </ns1:lnSpc>
              <ns1:spcBef>
                <ns1:spcPts val="1205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 qualitative risk analysis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</ns1:t>
            </ns1:r>
            <ns1:r>
              <ns1:rPr sz="19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prioritize risks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based on their</ns1:t>
            </ns1:r>
            <ns1:r>
              <ns1:rPr sz="19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probability</ns1:t>
            </ns1:r>
            <ns1:r>
              <ns1:rPr sz="19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impact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occurrence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41069" indent="-299720" algn="l" rtl="0" eaLnBrk="0">
              <ns1:lnSpc>
                <ns1:spcPct val="92000"/>
              </ns1:lnSpc>
              <ns1:spcBef>
                <ns1:spcPts val="1205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 quantitative risk analysis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quantitatively e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stimate the effects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19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risks on projec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 objectives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41705" indent="-296545" algn="l" rtl="0" eaLnBrk="0">
              <ns1:lnSpc>
                <ns1:spcPct val="92000"/>
              </ns1:lnSpc>
              <ns1:spcBef>
                <ns1:spcPts val="1205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 risk responses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take steps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</ns1:t>
            </ns1:r>
            <ns1:r>
              <ns1:rPr sz="19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enhance oppo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rtunities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1900" i="1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reduce threats</ns1:t>
            </ns1:r>
            <ns1:r>
              <ns1:rPr sz="19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meeting project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objectives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649605" algn="l" rtl="0" eaLnBrk="0">
              <ns1:lnSpc>
                <ns1:spcPct val="86000"/>
              </ns1:lnSpc>
              <ns1:spcBef>
                <ns1:spcPts val="1194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6.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Implement risk responses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impleme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nt the risk response plans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marL="948055" indent="-287654" algn="l" rtl="0" eaLnBrk="0">
              <ns1:lnSpc>
                <ns1:spcPct val="92000"/>
              </ns1:lnSpc>
              <ns1:spcBef>
                <ns1:spcPts val="1050"/>
              </ns1:spcBef>
              <ns1:tabLst/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7.   </ns1:t>
            </ns1:r>
            <ns1:r>
              <ns1:rPr sz="19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Monitor risk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moni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tor identified and residual risks, identify new risks, carry</ns1:t>
            </ns1:r>
            <ns1:r>
              <ns1:rPr sz="19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 risk response plans, and evaluate the effectiveness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of</ns1:t>
            </ns1:r>
            <ns1:r>
              <ns1:rPr sz="19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risk strategies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8000"/>
              </ns1:lnSpc>
              <ns1:tabLst/>
            </ns1:pPr>
            <ns1:endParaRPr sz="400" dirty="0">
              <ns1:latin typeface="Arial"/>
              <ns1:ea typeface="Arial"/>
              <ns1:cs typeface="Arial"/>
            </ns1:endParaRPr>
          </ns1:p>
          <ns1:p>
            <ns1:pPr marL="942339" algn="l" rtl="0" eaLnBrk="0">
              <ns1:lnSpc>
                <ns1:spcPct val="88000"/>
              </ns1:lnSpc>
              <ns1:spcBef>
                <ns1:spcPts val="4"/>
              </ns1:spcBef>
              <ns1:tabLst/>
            </ns1:pP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throughout the life of</ns1:t>
            </ns1:r>
            <ns1:r>
              <ns1:rPr sz="19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9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</ns1:t>
            </ns1:r>
            <ns1:endParaRPr sz="19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6" name="group 6"/>
          <ns0:cNvGrpSpPr/>
          <ns0:nvPr/>
        </ns0:nvGrpSpPr>
        <ns0:grpSpPr>
          <ns1:xfrm rot="21600000">
            <ns1:off x="400432" y="1138425"/>
            <ns1:ext cx="8721850" cy="193550"/>
            <ns1:chOff x="0" y="0"/>
            <ns1:chExt cx="8721850" cy="193550"/>
          </ns1:xfrm>
        </ns0:grpSpPr>
        <ns0:sp>
          <ns0:nvSpPr>
            <ns0:cNvPr id="126" name="path 126"/>
            <ns0:cNvSpPr/>
            <ns0:nvPr/>
          </ns0:nvSpPr>
          <ns0:spPr>
            <ns1:xfrm>
              <ns1:off x="6801229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28" name="path 128"/>
            <ns0:cNvSpPr/>
            <ns0:nvPr/>
          </ns0:nvSpPr>
          <ns0:spPr>
            <ns1:xfrm>
              <ns1:off x="0" y="71630"/>
              <ns1:ext cx="8721850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5" h="30">
                  <ns1:moveTo>
                    <ns1:pt x="0" y="15"/>
                  </ns1:moveTo>
                  <ns1:lnTo>
                    <ns1:pt x="13735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30" name="textbox 130"/>
          <ns0:cNvSpPr/>
          <ns0:nvPr/>
        </ns0:nvSpPr>
        <ns0:spPr>
          <ns1:xfrm>
            <ns1:off x="9271988" y="7059505"/>
            <ns1:ext cx="165735" cy="1562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69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10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Application>Acrobat PDFMaker 17 for PowerPoint</ap:Applicat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 Project Risk Management</dc:title>
  <dc:creator>Prof. Gong Xiting</dc:creator>
  <dcterms:created xsi:type="dcterms:W3CDTF">2024-11-11T21:11:18Z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2025-08-31T21:15:04</vt:filetime>
  </property>
</Properties>
</file>